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60" r:id="rId2"/>
    <p:sldId id="297" r:id="rId3"/>
    <p:sldId id="343" r:id="rId4"/>
    <p:sldId id="310" r:id="rId5"/>
    <p:sldId id="345" r:id="rId6"/>
    <p:sldId id="314" r:id="rId7"/>
    <p:sldId id="344" r:id="rId8"/>
    <p:sldId id="299" r:id="rId9"/>
    <p:sldId id="346" r:id="rId10"/>
    <p:sldId id="351" r:id="rId11"/>
    <p:sldId id="298" r:id="rId12"/>
    <p:sldId id="328" r:id="rId13"/>
    <p:sldId id="317" r:id="rId14"/>
    <p:sldId id="348" r:id="rId15"/>
    <p:sldId id="349" r:id="rId16"/>
    <p:sldId id="347" r:id="rId17"/>
    <p:sldId id="341" r:id="rId18"/>
    <p:sldId id="342" r:id="rId19"/>
    <p:sldId id="275" r:id="rId20"/>
    <p:sldId id="332" r:id="rId21"/>
    <p:sldId id="333" r:id="rId22"/>
    <p:sldId id="340" r:id="rId23"/>
    <p:sldId id="350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84053" autoAdjust="0"/>
  </p:normalViewPr>
  <p:slideViewPr>
    <p:cSldViewPr snapToGrid="0" snapToObjects="1">
      <p:cViewPr varScale="1">
        <p:scale>
          <a:sx n="97" d="100"/>
          <a:sy n="97" d="100"/>
        </p:scale>
        <p:origin x="202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66278-1D88-4783-81BF-DD18DE9402D7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E7D791-B7B1-4F46-A14F-96C9CBFE6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33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E7D791-B7B1-4F46-A14F-96C9CBFE64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035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2" y="15633"/>
            <a:ext cx="9138138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b="1" dirty="0"/>
              <a:t>第八课　约翰贰书、约</a:t>
            </a:r>
            <a:r>
              <a:rPr lang="zh-CN" altLang="en-US" b="1" dirty="0" smtClean="0"/>
              <a:t>翰</a:t>
            </a:r>
            <a:r>
              <a:rPr lang="zh-CN" altLang="en-US" b="1" dirty="0"/>
              <a:t>叁</a:t>
            </a:r>
            <a:r>
              <a:rPr lang="zh-CN" altLang="en-US" b="1" dirty="0" smtClean="0"/>
              <a:t>书</a:t>
            </a:r>
            <a:r>
              <a:rPr lang="zh-CN" altLang="en-US" b="1" dirty="0"/>
              <a:t>、犹大书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9F8066-D20E-45CB-9BE0-21B340DFFC74}"/>
              </a:ext>
            </a:extLst>
          </p:cNvPr>
          <p:cNvSpPr txBox="1"/>
          <p:nvPr/>
        </p:nvSpPr>
        <p:spPr>
          <a:xfrm>
            <a:off x="5862" y="1223972"/>
            <a:ext cx="9081493" cy="58895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/>
              <a:t>▲本课大纲：</a:t>
            </a:r>
            <a:endParaRPr lang="en-US" altLang="zh-CN" sz="4000" b="1" dirty="0">
              <a:solidFill>
                <a:srgbClr val="000000"/>
              </a:solidFill>
              <a:effectLst/>
              <a:latin typeface="Adobe Song Std L" panose="02020300000000000000" pitchFamily="18" charset="-128"/>
              <a:ea typeface="Adobe Song Std L" panose="02020300000000000000" pitchFamily="18" charset="-128"/>
              <a:cs typeface="MS Mincho" panose="02020609040205080304" pitchFamily="49" charset="-128"/>
            </a:endParaRPr>
          </a:p>
          <a:p>
            <a:r>
              <a:rPr lang="zh-CN" altLang="en-US" sz="4000" b="1" dirty="0"/>
              <a:t>一、约翰贰书、叁书的写作背景</a:t>
            </a:r>
          </a:p>
          <a:p>
            <a:r>
              <a:rPr lang="zh-CN" altLang="en-US" sz="4000" b="1" dirty="0"/>
              <a:t>二、约翰贰书：真理与爱</a:t>
            </a:r>
            <a:endParaRPr lang="en-US" altLang="zh-CN" sz="4000" b="1" dirty="0"/>
          </a:p>
          <a:p>
            <a:r>
              <a:rPr lang="zh-CN" altLang="en-US" sz="4000" b="1" dirty="0"/>
              <a:t>三、约</a:t>
            </a:r>
            <a:r>
              <a:rPr lang="zh-CN" altLang="en-US" sz="4000" b="1" dirty="0" smtClean="0"/>
              <a:t>翰叁书</a:t>
            </a:r>
            <a:r>
              <a:rPr lang="zh-CN" altLang="en-US" sz="4000" b="1" dirty="0"/>
              <a:t>：接待巡回传教师</a:t>
            </a:r>
          </a:p>
          <a:p>
            <a:r>
              <a:rPr lang="zh-CN" altLang="en-US" sz="4000" b="1" dirty="0"/>
              <a:t>四、犹大书：驳斥假教师</a:t>
            </a:r>
          </a:p>
          <a:p>
            <a:r>
              <a:rPr lang="zh-CN" altLang="en-US" sz="4000" b="1" dirty="0"/>
              <a:t>五、</a:t>
            </a:r>
            <a:r>
              <a:rPr lang="ja-JP" altLang="en-US" sz="4000" b="1" dirty="0"/>
              <a:t>认识异端</a:t>
            </a:r>
            <a:endParaRPr lang="en-US" altLang="ja-JP" sz="4000" b="1" dirty="0"/>
          </a:p>
          <a:p>
            <a:endParaRPr lang="en-US" altLang="zh-CN" sz="40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MS Mincho" panose="02020609040205080304" pitchFamily="49" charset="-128"/>
              <a:cs typeface="MS Mincho" panose="02020609040205080304" pitchFamily="49" charset="-128"/>
            </a:endParaRPr>
          </a:p>
          <a:p>
            <a:pPr>
              <a:lnSpc>
                <a:spcPts val="1800"/>
              </a:lnSpc>
              <a:spcBef>
                <a:spcPts val="480"/>
              </a:spcBef>
              <a:spcAft>
                <a:spcPts val="600"/>
              </a:spcAft>
            </a:pPr>
            <a:r>
              <a:rPr lang="zh-CN" altLang="en-US" sz="4000" b="1" dirty="0"/>
              <a:t>▲相关经文：</a:t>
            </a:r>
            <a:r>
              <a:rPr lang="zh-CN" altLang="en-US" sz="4000" b="1" i="0" dirty="0">
                <a:solidFill>
                  <a:srgbClr val="000000"/>
                </a:solidFill>
                <a:effectLst/>
                <a:latin typeface="luxi sans"/>
              </a:rPr>
              <a:t> </a:t>
            </a:r>
            <a:r>
              <a:rPr lang="zh-CN" altLang="en-US" sz="4000" b="1" dirty="0"/>
              <a:t>约翰贰书、约翰叁书和犹</a:t>
            </a:r>
            <a:endParaRPr lang="en-US" altLang="zh-CN" sz="4000" b="1" dirty="0"/>
          </a:p>
          <a:p>
            <a:pPr>
              <a:lnSpc>
                <a:spcPts val="1800"/>
              </a:lnSpc>
              <a:spcBef>
                <a:spcPts val="480"/>
              </a:spcBef>
              <a:spcAft>
                <a:spcPts val="600"/>
              </a:spcAft>
            </a:pPr>
            <a:endParaRPr lang="en-US" altLang="zh-CN" sz="4000" b="1" dirty="0"/>
          </a:p>
          <a:p>
            <a:pPr>
              <a:lnSpc>
                <a:spcPts val="1800"/>
              </a:lnSpc>
              <a:spcBef>
                <a:spcPts val="480"/>
              </a:spcBef>
              <a:spcAft>
                <a:spcPts val="600"/>
              </a:spcAft>
            </a:pPr>
            <a:r>
              <a:rPr lang="zh-CN" altLang="en-US" sz="4000" b="1" dirty="0"/>
              <a:t>大书，每卷各一章</a:t>
            </a:r>
            <a:endParaRPr lang="en-US" altLang="zh-CN" sz="4000" b="1" dirty="0"/>
          </a:p>
          <a:p>
            <a:pPr>
              <a:lnSpc>
                <a:spcPts val="1800"/>
              </a:lnSpc>
              <a:spcBef>
                <a:spcPts val="480"/>
              </a:spcBef>
              <a:spcAft>
                <a:spcPts val="600"/>
              </a:spcAft>
            </a:pPr>
            <a:endParaRPr lang="en-US" altLang="zh-CN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0103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8E60B-FCE3-C6AC-23BB-C9E920345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3398-6978-97E9-F91C-06C4F17B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接待巡回传教</a:t>
            </a:r>
            <a:r>
              <a:rPr lang="zh-CN" altLang="en-US" dirty="0" smtClean="0"/>
              <a:t>师的原则</a:t>
            </a:r>
            <a:endParaRPr lang="zh-CN" alt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C2762C-4284-D353-749D-B1771481FC61}"/>
              </a:ext>
            </a:extLst>
          </p:cNvPr>
          <p:cNvSpPr txBox="1"/>
          <p:nvPr/>
        </p:nvSpPr>
        <p:spPr>
          <a:xfrm>
            <a:off x="0" y="696686"/>
            <a:ext cx="903224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baseline="30000" dirty="0"/>
              <a:t>5 </a:t>
            </a:r>
            <a:r>
              <a:rPr lang="zh-CN" altLang="en-US" sz="4000" b="1" dirty="0"/>
              <a:t>亲爱的，你对弟兄，特别是对作客旅的弟兄所做的都是忠诚的。 </a:t>
            </a:r>
            <a:r>
              <a:rPr lang="en-US" altLang="zh-CN" sz="4000" b="1" baseline="30000" dirty="0"/>
              <a:t>6 </a:t>
            </a:r>
            <a:r>
              <a:rPr lang="zh-CN" altLang="en-US" sz="4000" b="1" dirty="0">
                <a:solidFill>
                  <a:srgbClr val="0070C0"/>
                </a:solidFill>
              </a:rPr>
              <a:t>他们在教会面前证实了你的爱；</a:t>
            </a:r>
            <a:r>
              <a:rPr lang="zh-CN" altLang="en-US" sz="4000" b="1" dirty="0"/>
              <a:t>你若以对得起　神的方式，为他们送行就好了；</a:t>
            </a:r>
            <a:r>
              <a:rPr lang="zh-CN" altLang="en-US" sz="4000" b="1" dirty="0">
                <a:solidFill>
                  <a:srgbClr val="0070C0"/>
                </a:solidFill>
              </a:rPr>
              <a:t> </a:t>
            </a:r>
            <a:r>
              <a:rPr lang="en-US" altLang="zh-CN" sz="4000" b="1" baseline="30000" dirty="0">
                <a:solidFill>
                  <a:srgbClr val="00B050"/>
                </a:solidFill>
              </a:rPr>
              <a:t>7 </a:t>
            </a:r>
            <a:r>
              <a:rPr lang="zh-CN" altLang="en-US" sz="4000" b="1" dirty="0">
                <a:solidFill>
                  <a:srgbClr val="00B050"/>
                </a:solidFill>
              </a:rPr>
              <a:t>因为他们是为基督的</a:t>
            </a:r>
            <a:r>
              <a:rPr lang="zh-CN" altLang="en-US" sz="4000" b="1" dirty="0" smtClean="0">
                <a:solidFill>
                  <a:srgbClr val="00B050"/>
                </a:solidFill>
              </a:rPr>
              <a:t>名出</a:t>
            </a:r>
            <a:r>
              <a:rPr lang="zh-CN" altLang="en-US" sz="4000" b="1" dirty="0">
                <a:solidFill>
                  <a:srgbClr val="00B050"/>
                </a:solidFill>
              </a:rPr>
              <a:t>外，并没有从未信的人接受什么。</a:t>
            </a:r>
            <a:r>
              <a:rPr lang="zh-CN" altLang="en-US" sz="4000" b="1" dirty="0"/>
              <a:t> </a:t>
            </a:r>
            <a:r>
              <a:rPr lang="en-US" altLang="zh-CN" sz="4000" b="1" baseline="30000" dirty="0"/>
              <a:t>8 </a:t>
            </a:r>
            <a:r>
              <a:rPr lang="zh-CN" altLang="en-US" sz="4000" b="1" dirty="0"/>
              <a:t>所以，我们应当接待这样的人，好让我们与他们在真理上成为同工。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858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20"/>
            <a:ext cx="91440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zh-CN" altLang="en-US" sz="3600" dirty="0">
                <a:solidFill>
                  <a:srgbClr val="00B0F0"/>
                </a:solidFill>
                <a:effectLst/>
                <a:latin typeface="Adobe Kaiti Std R" panose="02020400000000000000" pitchFamily="18" charset="-128"/>
                <a:ea typeface="Adobe Kaiti Std R" panose="02020400000000000000" pitchFamily="18" charset="-128"/>
                <a:cs typeface="MS Mincho" panose="02020609040205080304" pitchFamily="49" charset="-128"/>
              </a:rPr>
              <a:t>思考问题</a:t>
            </a:r>
            <a:endParaRPr lang="en-US" sz="3200" b="1" dirty="0">
              <a:solidFill>
                <a:srgbClr val="00B0F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4D97C7-CC1F-4E27-A9BF-749B09273A1E}"/>
              </a:ext>
            </a:extLst>
          </p:cNvPr>
          <p:cNvSpPr txBox="1"/>
          <p:nvPr/>
        </p:nvSpPr>
        <p:spPr>
          <a:xfrm>
            <a:off x="54116" y="1143783"/>
            <a:ext cx="908988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你有接待巡回传教师或旅行布道家的经验吗？请分享你的心得。如何才能与他们一同为真理作工？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在接待巡回传教师或旅行布道家之前，你是否会先分辨他所传讲的信息是否合乎真道？如何分辨？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你曾经凭爱心接待过客旅或需要帮助的人？如何做才能真正帮助对方而又不会让别人滥用了你的爱心？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你接触过异端吗？如何看待异端？如何对待有异端思想的人？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如果有人敲门要来与你查考圣经，而事实上是宣扬他们异端思想，当如何对待？</a:t>
            </a:r>
          </a:p>
        </p:txBody>
      </p:sp>
    </p:spTree>
    <p:extLst>
      <p:ext uri="{BB962C8B-B14F-4D97-AF65-F5344CB8AC3E}">
        <p14:creationId xmlns:p14="http://schemas.microsoft.com/office/powerpoint/2010/main" val="5403872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B1043-601C-3DE5-EA5B-D13BCA44A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6EAC2-5273-DC1A-5E68-45D5CB3616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604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sz="3600" dirty="0"/>
              <a:t>四、</a:t>
            </a:r>
            <a:r>
              <a:rPr lang="zh-CN" altLang="en-US" dirty="0"/>
              <a:t> 犹大</a:t>
            </a:r>
            <a:r>
              <a:rPr lang="zh-CN" altLang="en-US" dirty="0" smtClean="0"/>
              <a:t>书</a:t>
            </a:r>
            <a:r>
              <a:rPr lang="zh-CN" altLang="en-US" dirty="0" smtClean="0"/>
              <a:t>（</a:t>
            </a:r>
            <a:r>
              <a:rPr lang="zh-CN" altLang="en-US" dirty="0" smtClean="0">
                <a:solidFill>
                  <a:srgbClr val="FF0000"/>
                </a:solidFill>
              </a:rPr>
              <a:t>警</a:t>
            </a:r>
            <a:r>
              <a:rPr lang="zh-CN" altLang="en-US" dirty="0">
                <a:solidFill>
                  <a:srgbClr val="FF0000"/>
                </a:solidFill>
              </a:rPr>
              <a:t>报</a:t>
            </a:r>
            <a:r>
              <a:rPr lang="zh-CN" altLang="en-US" dirty="0" smtClean="0">
                <a:solidFill>
                  <a:srgbClr val="FF0000"/>
                </a:solidFill>
              </a:rPr>
              <a:t>器）：</a:t>
            </a:r>
            <a:r>
              <a:rPr lang="zh-CN" altLang="en-US" dirty="0" smtClean="0"/>
              <a:t>驳</a:t>
            </a:r>
            <a:r>
              <a:rPr lang="zh-CN" altLang="en-US" dirty="0"/>
              <a:t>斥假教</a:t>
            </a:r>
            <a:r>
              <a:rPr lang="zh-CN" altLang="en-US" dirty="0" smtClean="0"/>
              <a:t>师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CBC43A-0C34-2D62-0684-57A1DD63B460}"/>
              </a:ext>
            </a:extLst>
          </p:cNvPr>
          <p:cNvSpPr txBox="1"/>
          <p:nvPr/>
        </p:nvSpPr>
        <p:spPr>
          <a:xfrm>
            <a:off x="0" y="823605"/>
            <a:ext cx="91440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dirty="0">
                <a:solidFill>
                  <a:srgbClr val="00B0F0"/>
                </a:solidFill>
              </a:rPr>
              <a:t>作者</a:t>
            </a:r>
            <a:r>
              <a:rPr lang="en-US" altLang="zh-CN" sz="3600" b="1" dirty="0">
                <a:solidFill>
                  <a:srgbClr val="00B0F0"/>
                </a:solidFill>
              </a:rPr>
              <a:t>:</a:t>
            </a:r>
            <a:r>
              <a:rPr lang="zh-CN" altLang="en-US" sz="3600" b="1" dirty="0"/>
              <a:t>「耶稣基督仆人，雅各的兄弟</a:t>
            </a:r>
            <a:r>
              <a:rPr lang="zh-CN" altLang="en-US" sz="3600" b="1" dirty="0">
                <a:solidFill>
                  <a:srgbClr val="FF0000"/>
                </a:solidFill>
              </a:rPr>
              <a:t>犹大</a:t>
            </a:r>
            <a:r>
              <a:rPr lang="zh-CN" altLang="en-US" sz="3600" b="1" dirty="0"/>
              <a:t>」</a:t>
            </a:r>
            <a:endParaRPr lang="en-US" altLang="zh-CN" sz="3600" b="1" dirty="0"/>
          </a:p>
          <a:p>
            <a:r>
              <a:rPr lang="zh-CN" altLang="en-US" sz="3600" b="1" dirty="0">
                <a:solidFill>
                  <a:srgbClr val="00B0F0"/>
                </a:solidFill>
              </a:rPr>
              <a:t>收信者：</a:t>
            </a:r>
            <a:r>
              <a:rPr lang="zh-CN" altLang="en-US" sz="3600" b="1" dirty="0"/>
              <a:t>信中提到是「那被召、在父上帝裏蒙爱，为耶稣基督保守的人」，最有可能是写给犹太散居</a:t>
            </a:r>
            <a:r>
              <a:rPr lang="zh-CN" altLang="en-US" sz="3600" b="1" dirty="0">
                <a:solidFill>
                  <a:srgbClr val="FF0000"/>
                </a:solidFill>
              </a:rPr>
              <a:t>各地</a:t>
            </a:r>
            <a:r>
              <a:rPr lang="zh-CN" altLang="en-US" sz="3600" b="1" dirty="0"/>
              <a:t>的基督</a:t>
            </a:r>
            <a:r>
              <a:rPr lang="zh-CN" altLang="en-US" sz="3600" b="1" dirty="0" smtClean="0"/>
              <a:t>徒</a:t>
            </a:r>
            <a:endParaRPr lang="en-US" altLang="zh-CN" sz="3600" b="1" dirty="0">
              <a:solidFill>
                <a:srgbClr val="FF0000"/>
              </a:solidFill>
            </a:endParaRPr>
          </a:p>
          <a:p>
            <a:r>
              <a:rPr lang="zh-CN" altLang="en-US" sz="3600" b="1" dirty="0">
                <a:solidFill>
                  <a:srgbClr val="00B0F0"/>
                </a:solidFill>
              </a:rPr>
              <a:t>写作时间：</a:t>
            </a:r>
            <a:r>
              <a:rPr lang="zh-CN" altLang="en-US" sz="3600" b="1" dirty="0"/>
              <a:t>犹大书中有许多地方指责诺斯底思想的异端，有可能它</a:t>
            </a:r>
            <a:r>
              <a:rPr lang="zh-CN" altLang="en-US" sz="3600" b="1" dirty="0" smtClean="0"/>
              <a:t>是</a:t>
            </a:r>
            <a:r>
              <a:rPr lang="zh-CN" altLang="en-US" sz="3600" dirty="0"/>
              <a:t>公元 </a:t>
            </a:r>
            <a:r>
              <a:rPr lang="en-US" altLang="zh-CN" sz="3600" dirty="0"/>
              <a:t>65 </a:t>
            </a:r>
            <a:r>
              <a:rPr lang="zh-CN" altLang="en-US" sz="3600" dirty="0"/>
              <a:t>年</a:t>
            </a:r>
            <a:r>
              <a:rPr lang="zh-CN" altLang="en-US" sz="3600" dirty="0" smtClean="0"/>
              <a:t>至</a:t>
            </a:r>
            <a:r>
              <a:rPr lang="en-US" altLang="zh-CN" sz="3600" dirty="0" smtClean="0"/>
              <a:t>80 </a:t>
            </a:r>
            <a:r>
              <a:rPr lang="zh-CN" altLang="en-US" sz="3600" dirty="0"/>
              <a:t>年</a:t>
            </a:r>
            <a:r>
              <a:rPr lang="zh-CN" altLang="en-US" sz="3600" b="1" dirty="0" smtClean="0"/>
              <a:t>的</a:t>
            </a:r>
            <a:r>
              <a:rPr lang="zh-CN" altLang="en-US" sz="3600" b="1" dirty="0"/>
              <a:t>作品。</a:t>
            </a:r>
            <a:endParaRPr lang="en-US" altLang="zh-CN" sz="3600" b="1" dirty="0"/>
          </a:p>
          <a:p>
            <a:r>
              <a:rPr lang="zh-CN" altLang="en-US" sz="3600" b="1" dirty="0">
                <a:solidFill>
                  <a:srgbClr val="00B0F0"/>
                </a:solidFill>
              </a:rPr>
              <a:t>写作目的：</a:t>
            </a:r>
            <a:r>
              <a:rPr lang="zh-CN" altLang="en-US" sz="3600" b="1" dirty="0"/>
              <a:t>本书系为了驳斥假教师所带来的教导而写的，这些人的错误有二：</a:t>
            </a:r>
            <a:r>
              <a:rPr lang="en-US" altLang="zh-CN" sz="3600" b="1" dirty="0"/>
              <a:t>(1) </a:t>
            </a:r>
            <a:r>
              <a:rPr lang="zh-CN" altLang="en-US" sz="3600" b="1" dirty="0"/>
              <a:t>将上帝的恩典当作放纵情欲的机会；</a:t>
            </a:r>
            <a:r>
              <a:rPr lang="en-US" altLang="zh-CN" sz="3600" b="1" dirty="0"/>
              <a:t>(2) </a:t>
            </a:r>
            <a:r>
              <a:rPr lang="zh-CN" altLang="en-US" sz="3600" b="1" dirty="0"/>
              <a:t>不认独一的主宰我们主耶稣基督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犹</a:t>
            </a:r>
            <a:r>
              <a:rPr lang="en-US" altLang="zh-CN" sz="3600" b="1" dirty="0"/>
              <a:t>4)</a:t>
            </a:r>
            <a:r>
              <a:rPr lang="zh-CN" altLang="en-US" sz="3600" b="1" dirty="0"/>
              <a:t>。</a:t>
            </a:r>
            <a:endParaRPr lang="en-US" altLang="zh-CN" sz="3600" b="1" i="0" dirty="0">
              <a:solidFill>
                <a:srgbClr val="FF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9667415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9604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 smtClean="0"/>
              <a:t>警告</a:t>
            </a:r>
            <a:r>
              <a:rPr lang="zh-CN" altLang="en-US" sz="3600" dirty="0" smtClean="0"/>
              <a:t>的</a:t>
            </a:r>
            <a:r>
              <a:rPr lang="zh-CN" altLang="en-US" sz="3600" dirty="0"/>
              <a:t>严重性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C96A57-477F-44D3-8FA3-F35233C4D356}"/>
              </a:ext>
            </a:extLst>
          </p:cNvPr>
          <p:cNvSpPr txBox="1"/>
          <p:nvPr/>
        </p:nvSpPr>
        <p:spPr>
          <a:xfrm>
            <a:off x="0" y="999002"/>
            <a:ext cx="907288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baseline="30000" dirty="0"/>
              <a:t>3 </a:t>
            </a:r>
            <a:r>
              <a:rPr lang="zh-CN" altLang="en-US" sz="4000" b="1" dirty="0"/>
              <a:t>亲爱的，我一直很</a:t>
            </a:r>
            <a:r>
              <a:rPr lang="zh-CN" altLang="en-US" sz="4000" b="1" dirty="0">
                <a:solidFill>
                  <a:srgbClr val="00B050"/>
                </a:solidFill>
              </a:rPr>
              <a:t>迫切</a:t>
            </a:r>
            <a:r>
              <a:rPr lang="zh-CN" altLang="en-US" sz="4000" b="1" dirty="0"/>
              <a:t>地想要写信给你们，论到我们同享的救恩，但我觉得</a:t>
            </a:r>
            <a:r>
              <a:rPr lang="zh-CN" altLang="en-US" sz="4000" b="1" dirty="0">
                <a:solidFill>
                  <a:srgbClr val="00B050"/>
                </a:solidFill>
              </a:rPr>
              <a:t>有必要现在</a:t>
            </a:r>
            <a:r>
              <a:rPr lang="zh-CN" altLang="en-US" sz="4000" b="1" dirty="0"/>
              <a:t>就写信劝你们，要为从前一次交付给圣徒的真道</a:t>
            </a:r>
            <a:r>
              <a:rPr lang="zh-CN" altLang="en-US" sz="4000" b="1" dirty="0">
                <a:solidFill>
                  <a:srgbClr val="00B050"/>
                </a:solidFill>
              </a:rPr>
              <a:t>竭力奋斗</a:t>
            </a:r>
            <a:r>
              <a:rPr lang="zh-CN" altLang="en-US" sz="4000" b="1" dirty="0"/>
              <a:t>。 </a:t>
            </a:r>
            <a:r>
              <a:rPr lang="en-US" altLang="zh-CN" sz="4000" b="1" baseline="30000" dirty="0"/>
              <a:t>4 </a:t>
            </a:r>
            <a:r>
              <a:rPr lang="zh-CN" altLang="en-US" sz="4000" b="1" dirty="0"/>
              <a:t>因为有些人</a:t>
            </a:r>
            <a:r>
              <a:rPr lang="zh-CN" altLang="en-US" sz="4000" b="1" dirty="0">
                <a:solidFill>
                  <a:srgbClr val="FF0000"/>
                </a:solidFill>
              </a:rPr>
              <a:t>偷偷地进来</a:t>
            </a:r>
            <a:r>
              <a:rPr lang="zh-CN" altLang="en-US" sz="4000" b="1" dirty="0"/>
              <a:t>，就是</a:t>
            </a:r>
            <a:r>
              <a:rPr lang="zh-CN" altLang="en-US" sz="4000" b="1" dirty="0">
                <a:solidFill>
                  <a:srgbClr val="FF0000"/>
                </a:solidFill>
              </a:rPr>
              <a:t>早就被判定</a:t>
            </a:r>
            <a:r>
              <a:rPr lang="zh-CN" altLang="en-US" sz="4000" b="1" dirty="0"/>
              <a:t>受惩罚的不虔诚的人，他们把我们　神的</a:t>
            </a:r>
            <a:r>
              <a:rPr lang="zh-CN" altLang="en-US" sz="4000" b="1" dirty="0">
                <a:solidFill>
                  <a:srgbClr val="FF0000"/>
                </a:solidFill>
              </a:rPr>
              <a:t>恩典变为放纵情欲的机会</a:t>
            </a:r>
            <a:r>
              <a:rPr lang="zh-CN" altLang="en-US" sz="4000" b="1" dirty="0"/>
              <a:t>，并且</a:t>
            </a:r>
            <a:r>
              <a:rPr lang="zh-CN" altLang="en-US" sz="4000" b="1" dirty="0">
                <a:solidFill>
                  <a:srgbClr val="FF0000"/>
                </a:solidFill>
              </a:rPr>
              <a:t>不认独一的主宰</a:t>
            </a:r>
            <a:r>
              <a:rPr lang="en-US" altLang="zh-CN" sz="4000" b="1" dirty="0"/>
              <a:t>—</a:t>
            </a:r>
            <a:r>
              <a:rPr lang="zh-CN" altLang="en-US" sz="4000" b="1" dirty="0"/>
              <a:t>我们的主耶稣基督。</a:t>
            </a:r>
            <a:endParaRPr lang="zh-CN" altLang="en-US" sz="4000" b="1" i="0" dirty="0">
              <a:solidFill>
                <a:srgbClr val="FF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11097782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9604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/>
              <a:t>提</a:t>
            </a:r>
            <a:r>
              <a:rPr lang="zh-CN" altLang="en-US" dirty="0" smtClean="0"/>
              <a:t>醒</a:t>
            </a:r>
            <a:r>
              <a:rPr lang="zh-CN" altLang="en-US" dirty="0"/>
              <a:t>、</a:t>
            </a:r>
            <a:r>
              <a:rPr lang="zh-CN" altLang="en-US" dirty="0" smtClean="0"/>
              <a:t>鉴</a:t>
            </a:r>
            <a:r>
              <a:rPr lang="zh-CN" altLang="en-US" dirty="0"/>
              <a:t>戒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C96A57-477F-44D3-8FA3-F35233C4D356}"/>
              </a:ext>
            </a:extLst>
          </p:cNvPr>
          <p:cNvSpPr txBox="1"/>
          <p:nvPr/>
        </p:nvSpPr>
        <p:spPr>
          <a:xfrm>
            <a:off x="0" y="999002"/>
            <a:ext cx="907288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5</a:t>
            </a:r>
            <a:r>
              <a:rPr lang="zh-CN" altLang="en-US" sz="3600" b="1" dirty="0" smtClean="0"/>
              <a:t>从</a:t>
            </a:r>
            <a:r>
              <a:rPr lang="zh-CN" altLang="en-US" sz="3600" b="1" dirty="0"/>
              <a:t>前</a:t>
            </a:r>
            <a:r>
              <a:rPr lang="zh-CN" altLang="en-US" sz="3600" b="1" dirty="0" smtClean="0"/>
              <a:t>主</a:t>
            </a:r>
            <a:r>
              <a:rPr lang="zh-CN" altLang="en-US" sz="3600" b="1" dirty="0" smtClean="0">
                <a:solidFill>
                  <a:srgbClr val="00B0F0"/>
                </a:solidFill>
              </a:rPr>
              <a:t>只</a:t>
            </a:r>
            <a:r>
              <a:rPr lang="zh-CN" altLang="en-US" sz="3600" b="1" dirty="0">
                <a:solidFill>
                  <a:srgbClr val="00B0F0"/>
                </a:solidFill>
              </a:rPr>
              <a:t>一次</a:t>
            </a:r>
            <a:r>
              <a:rPr lang="zh-CN" altLang="en-US" sz="3600" b="1" dirty="0" smtClean="0">
                <a:solidFill>
                  <a:srgbClr val="00B0F0"/>
                </a:solidFill>
              </a:rPr>
              <a:t>就救</a:t>
            </a:r>
            <a:r>
              <a:rPr lang="zh-CN" altLang="en-US" sz="3600" b="1" dirty="0">
                <a:solidFill>
                  <a:srgbClr val="00B0F0"/>
                </a:solidFill>
              </a:rPr>
              <a:t>了</a:t>
            </a:r>
            <a:r>
              <a:rPr lang="zh-CN" altLang="en-US" sz="3600" b="1" dirty="0"/>
              <a:t>他的百姓出埃及地，后来却把那些</a:t>
            </a:r>
            <a:r>
              <a:rPr lang="zh-CN" altLang="en-US" sz="3600" b="1" dirty="0">
                <a:solidFill>
                  <a:srgbClr val="FF0000"/>
                </a:solidFill>
              </a:rPr>
              <a:t>不信的灭绝了</a:t>
            </a:r>
            <a:r>
              <a:rPr lang="zh-CN" altLang="en-US" sz="3600" b="1" dirty="0" smtClean="0"/>
              <a:t>。</a:t>
            </a:r>
            <a:r>
              <a:rPr lang="zh-CN" altLang="en-US" sz="3600" b="1" baseline="30000" dirty="0"/>
              <a:t> </a:t>
            </a:r>
            <a:r>
              <a:rPr lang="en-US" altLang="zh-CN" sz="3600" b="1" baseline="30000" dirty="0"/>
              <a:t>7 </a:t>
            </a:r>
            <a:r>
              <a:rPr lang="zh-CN" altLang="en-US" sz="3600" b="1" dirty="0"/>
              <a:t>同样，</a:t>
            </a:r>
            <a:r>
              <a:rPr lang="zh-CN" altLang="en-US" sz="3600" b="1" dirty="0">
                <a:solidFill>
                  <a:srgbClr val="00B0F0"/>
                </a:solidFill>
              </a:rPr>
              <a:t>所多玛、蛾摩拉</a:t>
            </a:r>
            <a:r>
              <a:rPr lang="zh-CN" altLang="en-US" sz="3600" b="1" dirty="0"/>
              <a:t>和周围城镇的人也跟着他们一样</a:t>
            </a:r>
            <a:r>
              <a:rPr lang="zh-CN" altLang="en-US" sz="3600" b="1" dirty="0">
                <a:solidFill>
                  <a:srgbClr val="00B0F0"/>
                </a:solidFill>
              </a:rPr>
              <a:t>犯淫乱</a:t>
            </a:r>
            <a:r>
              <a:rPr lang="zh-CN" altLang="en-US" sz="3600" b="1" dirty="0"/>
              <a:t>，随从逆性的情欲，以致遭受</a:t>
            </a:r>
            <a:r>
              <a:rPr lang="zh-CN" altLang="en-US" sz="3600" b="1" dirty="0">
                <a:solidFill>
                  <a:srgbClr val="FF0000"/>
                </a:solidFill>
              </a:rPr>
              <a:t>永不熄灭之火的惩罚</a:t>
            </a:r>
            <a:r>
              <a:rPr lang="zh-CN" altLang="en-US" sz="3600" b="1" dirty="0"/>
              <a:t>，作为众人的鉴戒</a:t>
            </a:r>
            <a:r>
              <a:rPr lang="zh-CN" altLang="en-US" sz="3600" b="1" dirty="0" smtClean="0"/>
              <a:t>。</a:t>
            </a:r>
            <a:r>
              <a:rPr lang="zh-CN" altLang="en-US" sz="3600" b="1" baseline="30000" dirty="0"/>
              <a:t> </a:t>
            </a:r>
            <a:r>
              <a:rPr lang="en-US" altLang="zh-CN" sz="3600" b="1" baseline="30000" dirty="0"/>
              <a:t>8 </a:t>
            </a:r>
            <a:r>
              <a:rPr lang="zh-CN" altLang="en-US" sz="3600" b="1" dirty="0"/>
              <a:t>照样，这些做梦的人也污秽身体，轻慢掌权者，毁谤众尊荣者。 </a:t>
            </a:r>
            <a:r>
              <a:rPr lang="en-US" altLang="zh-CN" sz="3600" b="1" baseline="30000" dirty="0"/>
              <a:t>9 </a:t>
            </a:r>
            <a:r>
              <a:rPr lang="zh-CN" altLang="en-US" sz="3600" b="1" dirty="0">
                <a:solidFill>
                  <a:srgbClr val="00B050"/>
                </a:solidFill>
              </a:rPr>
              <a:t>天使长米迦勒</a:t>
            </a:r>
            <a:r>
              <a:rPr lang="zh-CN" altLang="en-US" sz="3600" b="1" dirty="0"/>
              <a:t>为摩西的尸首与</a:t>
            </a:r>
            <a:r>
              <a:rPr lang="zh-CN" altLang="en-US" sz="3600" b="1" dirty="0">
                <a:solidFill>
                  <a:srgbClr val="00B050"/>
                </a:solidFill>
              </a:rPr>
              <a:t>魔鬼争辩</a:t>
            </a:r>
            <a:r>
              <a:rPr lang="zh-CN" altLang="en-US" sz="3600" b="1" dirty="0"/>
              <a:t>的时候，尚且不敢用毁谤的话谴责他，只说：“主责备你吧！”</a:t>
            </a:r>
            <a:endParaRPr lang="zh-CN" altLang="en-US" sz="3600" b="1" i="0" dirty="0">
              <a:solidFill>
                <a:srgbClr val="FF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3538266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750255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b="1" dirty="0"/>
              <a:t>警告和劝</a:t>
            </a:r>
            <a:r>
              <a:rPr lang="zh-CN" altLang="en-US" b="1" dirty="0" smtClean="0"/>
              <a:t>勉：</a:t>
            </a:r>
            <a:r>
              <a:rPr lang="zh-CN" altLang="en-US" b="1" dirty="0" smtClean="0">
                <a:solidFill>
                  <a:srgbClr val="0070C0"/>
                </a:solidFill>
              </a:rPr>
              <a:t>不随恶者，但怜恤软弱</a:t>
            </a:r>
            <a:endParaRPr lang="zh-CN" altLang="en-US" b="1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C96A57-477F-44D3-8FA3-F35233C4D356}"/>
              </a:ext>
            </a:extLst>
          </p:cNvPr>
          <p:cNvSpPr txBox="1"/>
          <p:nvPr/>
        </p:nvSpPr>
        <p:spPr>
          <a:xfrm>
            <a:off x="0" y="774551"/>
            <a:ext cx="914400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b="1" baseline="30000" dirty="0"/>
              <a:t>10 </a:t>
            </a:r>
            <a:r>
              <a:rPr lang="zh-CN" altLang="en-US" sz="3600" b="1" dirty="0"/>
              <a:t>但这些人毁谤他们所不知道的。</a:t>
            </a:r>
            <a:r>
              <a:rPr lang="zh-CN" altLang="en-US" sz="3600" b="1" dirty="0">
                <a:solidFill>
                  <a:srgbClr val="00B050"/>
                </a:solidFill>
              </a:rPr>
              <a:t>他们与那些没有理性的牲畜一样，只做本性所知道的事，败坏了自己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。</a:t>
            </a:r>
            <a:r>
              <a:rPr lang="en-US" altLang="zh-CN" sz="3600" b="1" baseline="30000" dirty="0" smtClean="0"/>
              <a:t>11</a:t>
            </a:r>
            <a:r>
              <a:rPr lang="en-US" altLang="zh-CN" sz="3600" b="1" baseline="30000" dirty="0"/>
              <a:t> </a:t>
            </a:r>
            <a:r>
              <a:rPr lang="zh-CN" altLang="en-US" sz="3600" b="1" dirty="0"/>
              <a:t>他们</a:t>
            </a:r>
            <a:r>
              <a:rPr lang="zh-CN" altLang="en-US" sz="3600" b="1" dirty="0">
                <a:solidFill>
                  <a:srgbClr val="FF0000"/>
                </a:solidFill>
              </a:rPr>
              <a:t>有祸</a:t>
            </a:r>
            <a:r>
              <a:rPr lang="zh-CN" altLang="en-US" sz="3600" b="1" dirty="0"/>
              <a:t>了！因为他们走</a:t>
            </a:r>
            <a:r>
              <a:rPr lang="zh-CN" altLang="en-US" sz="3600" b="1" dirty="0">
                <a:solidFill>
                  <a:srgbClr val="FF0000"/>
                </a:solidFill>
              </a:rPr>
              <a:t>该隐的道路</a:t>
            </a:r>
            <a:r>
              <a:rPr lang="zh-CN" altLang="en-US" sz="3600" b="1" dirty="0"/>
              <a:t>，又为财利往</a:t>
            </a:r>
            <a:r>
              <a:rPr lang="zh-CN" altLang="en-US" sz="3600" b="1" dirty="0">
                <a:solidFill>
                  <a:srgbClr val="FF0000"/>
                </a:solidFill>
              </a:rPr>
              <a:t>巴兰的错谬</a:t>
            </a:r>
            <a:r>
              <a:rPr lang="zh-CN" altLang="en-US" sz="3600" b="1" dirty="0"/>
              <a:t>里直奔，并在</a:t>
            </a:r>
            <a:r>
              <a:rPr lang="zh-CN" altLang="en-US" sz="3600" b="1" dirty="0">
                <a:solidFill>
                  <a:srgbClr val="FF0000"/>
                </a:solidFill>
              </a:rPr>
              <a:t>可拉的背叛</a:t>
            </a:r>
            <a:r>
              <a:rPr lang="zh-CN" altLang="en-US" sz="3600" b="1" dirty="0"/>
              <a:t>中灭亡</a:t>
            </a:r>
            <a:r>
              <a:rPr lang="zh-CN" altLang="en-US" sz="3600" b="1" dirty="0" smtClean="0"/>
              <a:t>了。</a:t>
            </a:r>
            <a:r>
              <a:rPr lang="zh-CN" altLang="en-US" sz="3600" b="1" baseline="30000" dirty="0" smtClean="0"/>
              <a:t> </a:t>
            </a:r>
            <a:r>
              <a:rPr lang="en-US" altLang="zh-CN" sz="3600" b="1" baseline="30000" dirty="0" smtClean="0"/>
              <a:t>20</a:t>
            </a:r>
            <a:r>
              <a:rPr lang="en-US" altLang="zh-CN" sz="3600" b="1" baseline="30000" dirty="0"/>
              <a:t> </a:t>
            </a:r>
            <a:r>
              <a:rPr lang="zh-CN" altLang="en-US" sz="3600" b="1" dirty="0"/>
              <a:t>亲爱的，至于你们，要在至圣的</a:t>
            </a:r>
            <a:r>
              <a:rPr lang="zh-CN" altLang="en-US" sz="3600" b="1" dirty="0">
                <a:solidFill>
                  <a:srgbClr val="00B0F0"/>
                </a:solidFill>
              </a:rPr>
              <a:t>真道上造就自己</a:t>
            </a:r>
            <a:r>
              <a:rPr lang="zh-CN" altLang="en-US" sz="3600" b="1" dirty="0"/>
              <a:t>，</a:t>
            </a:r>
            <a:r>
              <a:rPr lang="zh-CN" altLang="en-US" sz="3600" b="1" dirty="0">
                <a:solidFill>
                  <a:srgbClr val="00B0F0"/>
                </a:solidFill>
              </a:rPr>
              <a:t>藉着圣灵祷告</a:t>
            </a:r>
            <a:r>
              <a:rPr lang="zh-CN" altLang="en-US" sz="3600" b="1" dirty="0"/>
              <a:t>， </a:t>
            </a:r>
            <a:r>
              <a:rPr lang="en-US" altLang="zh-CN" sz="3600" b="1" baseline="30000" dirty="0"/>
              <a:t>21 </a:t>
            </a:r>
            <a:r>
              <a:rPr lang="zh-CN" altLang="en-US" sz="3600" b="1" dirty="0"/>
              <a:t>保守自己</a:t>
            </a:r>
            <a:r>
              <a:rPr lang="zh-CN" altLang="en-US" sz="3600" b="1" dirty="0">
                <a:solidFill>
                  <a:srgbClr val="00B0F0"/>
                </a:solidFill>
              </a:rPr>
              <a:t>常</a:t>
            </a:r>
            <a:r>
              <a:rPr lang="zh-CN" altLang="en-US" sz="3600" b="1" dirty="0" smtClean="0">
                <a:solidFill>
                  <a:srgbClr val="00B0F0"/>
                </a:solidFill>
              </a:rPr>
              <a:t>在神</a:t>
            </a:r>
            <a:r>
              <a:rPr lang="zh-CN" altLang="en-US" sz="3600" b="1" dirty="0">
                <a:solidFill>
                  <a:srgbClr val="00B0F0"/>
                </a:solidFill>
              </a:rPr>
              <a:t>的爱</a:t>
            </a:r>
            <a:r>
              <a:rPr lang="zh-CN" altLang="en-US" sz="3600" b="1" dirty="0"/>
              <a:t>中，</a:t>
            </a:r>
            <a:r>
              <a:rPr lang="zh-CN" altLang="en-US" sz="3600" b="1" dirty="0">
                <a:solidFill>
                  <a:srgbClr val="00B0F0"/>
                </a:solidFill>
              </a:rPr>
              <a:t>仰望我们主耶稣基督的怜悯</a:t>
            </a:r>
            <a:r>
              <a:rPr lang="zh-CN" altLang="en-US" sz="3600" b="1" dirty="0"/>
              <a:t>，进入永生</a:t>
            </a:r>
            <a:r>
              <a:rPr lang="zh-CN" altLang="en-US" sz="3600" b="1" dirty="0" smtClean="0"/>
              <a:t>。</a:t>
            </a:r>
            <a:r>
              <a:rPr lang="en-US" altLang="zh-CN" sz="3600" b="1" baseline="30000" dirty="0" smtClean="0"/>
              <a:t>22</a:t>
            </a:r>
            <a:r>
              <a:rPr lang="en-US" altLang="zh-CN" sz="3600" b="1" baseline="30000" dirty="0"/>
              <a:t> </a:t>
            </a:r>
            <a:r>
              <a:rPr lang="zh-CN" altLang="en-US" sz="3600" b="1" dirty="0"/>
              <a:t>有些人心中犹</a:t>
            </a:r>
            <a:r>
              <a:rPr lang="zh-CN" altLang="en-US" sz="3600" b="1" dirty="0" smtClean="0"/>
              <a:t>疑，</a:t>
            </a:r>
            <a:r>
              <a:rPr lang="zh-CN" altLang="en-US" sz="3600" b="1" dirty="0"/>
              <a:t>你们要</a:t>
            </a:r>
            <a:r>
              <a:rPr lang="zh-CN" altLang="en-US" sz="3600" b="1" dirty="0">
                <a:solidFill>
                  <a:srgbClr val="00B0F0"/>
                </a:solidFill>
              </a:rPr>
              <a:t>怜</a:t>
            </a:r>
            <a:r>
              <a:rPr lang="zh-CN" altLang="en-US" sz="3600" b="1" dirty="0" smtClean="0">
                <a:solidFill>
                  <a:srgbClr val="00B0F0"/>
                </a:solidFill>
              </a:rPr>
              <a:t>悯</a:t>
            </a:r>
            <a:r>
              <a:rPr lang="zh-CN" altLang="en-US" sz="3600" b="1" dirty="0" smtClean="0"/>
              <a:t>他</a:t>
            </a:r>
            <a:r>
              <a:rPr lang="zh-CN" altLang="en-US" sz="3600" b="1" dirty="0"/>
              <a:t>们； </a:t>
            </a:r>
            <a:r>
              <a:rPr lang="en-US" altLang="zh-CN" sz="3600" b="1" baseline="30000" dirty="0"/>
              <a:t>23 </a:t>
            </a:r>
            <a:r>
              <a:rPr lang="zh-CN" altLang="en-US" sz="3600" b="1" dirty="0"/>
              <a:t>有些人你们要从火中抢出来，</a:t>
            </a:r>
            <a:r>
              <a:rPr lang="zh-CN" altLang="en-US" sz="3600" b="1" dirty="0">
                <a:solidFill>
                  <a:srgbClr val="00B0F0"/>
                </a:solidFill>
              </a:rPr>
              <a:t>搭救</a:t>
            </a:r>
            <a:r>
              <a:rPr lang="zh-CN" altLang="en-US" sz="3600" b="1" dirty="0"/>
              <a:t>他</a:t>
            </a:r>
            <a:r>
              <a:rPr lang="zh-CN" altLang="en-US" sz="3600" b="1" dirty="0" smtClean="0"/>
              <a:t>们；有</a:t>
            </a:r>
            <a:r>
              <a:rPr lang="zh-CN" altLang="en-US" sz="3600" b="1" dirty="0"/>
              <a:t>些人你们要存惧怕的心</a:t>
            </a:r>
            <a:r>
              <a:rPr lang="zh-CN" altLang="en-US" sz="3600" b="1" dirty="0">
                <a:solidFill>
                  <a:srgbClr val="00B0F0"/>
                </a:solidFill>
              </a:rPr>
              <a:t>怜悯</a:t>
            </a:r>
            <a:r>
              <a:rPr lang="zh-CN" altLang="en-US" sz="3600" b="1" dirty="0"/>
              <a:t>他</a:t>
            </a:r>
            <a:r>
              <a:rPr lang="zh-CN" altLang="en-US" sz="3600" b="1" dirty="0" smtClean="0"/>
              <a:t>们</a:t>
            </a:r>
            <a:r>
              <a:rPr lang="zh-CN" altLang="en-US" sz="3600" b="1" dirty="0"/>
              <a:t>。</a:t>
            </a:r>
            <a:endParaRPr lang="zh-CN" altLang="en-US" sz="3600" b="1" i="0" dirty="0">
              <a:solidFill>
                <a:srgbClr val="FF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2493911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9604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/>
              <a:t>巴克莱指出，两种异端而提出的警告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C96A57-477F-44D3-8FA3-F35233C4D356}"/>
              </a:ext>
            </a:extLst>
          </p:cNvPr>
          <p:cNvSpPr txBox="1"/>
          <p:nvPr/>
        </p:nvSpPr>
        <p:spPr>
          <a:xfrm>
            <a:off x="0" y="999002"/>
            <a:ext cx="907288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4000" b="1" dirty="0"/>
              <a:t>(1) </a:t>
            </a:r>
            <a:r>
              <a:rPr lang="zh-CN" altLang="en-US" sz="4000" b="1" dirty="0"/>
              <a:t>有人以为基督徒靠着恩典与信心就可以不受道德律法的约束。这等人主张律法是死的，无关紧要，恩典才是最重要，因为靠着恩典一切的罪都能得到赦免。罪在那里显多，恩典就多。他们又认为身体没什么，最重要的是内心；一个人只要以内心爱上帝，身体要怎么行都可以。这样的人放纵情欲，却以上帝的恩典为藉口，罪不可赦</a:t>
            </a:r>
            <a:r>
              <a:rPr lang="en-US" altLang="zh-CN" sz="4000" b="1" dirty="0"/>
              <a:t>(</a:t>
            </a:r>
            <a:r>
              <a:rPr lang="zh-CN" altLang="en-US" sz="4000" b="1" dirty="0"/>
              <a:t>犹 </a:t>
            </a:r>
            <a:r>
              <a:rPr lang="en-US" altLang="zh-CN" sz="4000" b="1" dirty="0"/>
              <a:t>4, 7)</a:t>
            </a:r>
            <a:r>
              <a:rPr lang="zh-CN" altLang="en-US" sz="4000" b="1" dirty="0"/>
              <a:t>。</a:t>
            </a:r>
            <a:endParaRPr lang="zh-CN" altLang="en-US" sz="4000" b="1" i="0" dirty="0">
              <a:solidFill>
                <a:srgbClr val="FF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2669709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094DD-0255-0001-CC15-79C068EC15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A237A-3B6E-31B0-DDE1-6B04DA4B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8139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/>
              <a:t>巴克莱指出，两种异端而提出的警告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D888AA-8428-5547-47B3-935A0A975DE4}"/>
              </a:ext>
            </a:extLst>
          </p:cNvPr>
          <p:cNvSpPr txBox="1"/>
          <p:nvPr/>
        </p:nvSpPr>
        <p:spPr>
          <a:xfrm>
            <a:off x="0" y="857488"/>
            <a:ext cx="9241971" cy="5678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300" b="1" dirty="0"/>
              <a:t>(2) </a:t>
            </a:r>
            <a:r>
              <a:rPr lang="zh-CN" altLang="en-US" sz="3300" b="1" dirty="0"/>
              <a:t>诺斯底主义的思想型态。他们主张灵魂是善的，物质是邪恶的；灵性的、良善的上帝不可能创造出邪恶的物质。因此，上帝发出一系列的爱安</a:t>
            </a:r>
            <a:r>
              <a:rPr lang="en-US" altLang="zh-CN" sz="3300" b="1" dirty="0"/>
              <a:t>(</a:t>
            </a:r>
            <a:r>
              <a:rPr lang="en-US" altLang="zh-CN" sz="3300" b="1" dirty="0" err="1"/>
              <a:t>aeons</a:t>
            </a:r>
            <a:r>
              <a:rPr lang="en-US" altLang="zh-CN" sz="3300" b="1" dirty="0"/>
              <a:t>)</a:t>
            </a:r>
            <a:r>
              <a:rPr lang="zh-CN" altLang="en-US" sz="3300" b="1" dirty="0"/>
              <a:t>，或称分神体，作为神人中间的媒介。越后面的爱安离上帝愈远，一直到这一系列长环的末后，已经远离上帝了，而这最后一个爱安才可以接触物质。就是这一位远离上帝的、最后一个爱安创造了世界，他是次等的神，与原来的上帝敌对。他们又认为真神就是新约的上帝，而那次等的，与真神敌对的就是旧约的上帝，耶稣只是这一系列爱安当中的一个。</a:t>
            </a:r>
            <a:endParaRPr lang="zh-CN" altLang="en-US" sz="3300" b="1" i="0" dirty="0">
              <a:solidFill>
                <a:srgbClr val="FF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20444257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BCE2B-3A7D-59FC-BC42-471F560DE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7CD1E-F1D0-C032-CBF8-D63057BB4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8139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ja-JP" altLang="en-US" dirty="0"/>
              <a:t>主要信息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3EE7FC-80E8-4649-52BB-C7D8DA984771}"/>
              </a:ext>
            </a:extLst>
          </p:cNvPr>
          <p:cNvSpPr txBox="1"/>
          <p:nvPr/>
        </p:nvSpPr>
        <p:spPr>
          <a:xfrm>
            <a:off x="0" y="857488"/>
            <a:ext cx="924197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b="1" dirty="0"/>
              <a:t>本书最主要是劝收信者，</a:t>
            </a:r>
            <a:r>
              <a:rPr lang="zh-CN" altLang="en-US" sz="3600" b="1" dirty="0">
                <a:solidFill>
                  <a:srgbClr val="0070C0"/>
                </a:solidFill>
              </a:rPr>
              <a:t>不要受到那些假教师的迷惑</a:t>
            </a:r>
            <a:r>
              <a:rPr lang="zh-CN" altLang="en-US" sz="3600" b="1" dirty="0"/>
              <a:t>，以为可以放纵情欲；「却要在至圣的真道上造就自己，在圣灵裏祷告，</a:t>
            </a:r>
            <a:r>
              <a:rPr lang="zh-CN" altLang="en-US" sz="3600" b="1" dirty="0">
                <a:solidFill>
                  <a:srgbClr val="FF0000"/>
                </a:solidFill>
              </a:rPr>
              <a:t>保守自己常在上帝的爱中</a:t>
            </a:r>
            <a:r>
              <a:rPr lang="zh-CN" altLang="en-US" sz="3600" b="1" dirty="0"/>
              <a:t>，</a:t>
            </a:r>
            <a:r>
              <a:rPr lang="zh-CN" altLang="en-US" sz="3600" b="1" dirty="0">
                <a:solidFill>
                  <a:srgbClr val="00B050"/>
                </a:solidFill>
              </a:rPr>
              <a:t>仰望我们主耶稣基督的怜悯</a:t>
            </a:r>
            <a:r>
              <a:rPr lang="zh-CN" altLang="en-US" sz="3600" b="1" dirty="0"/>
              <a:t>，直到永生。」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犹 </a:t>
            </a:r>
            <a:r>
              <a:rPr lang="en-US" altLang="zh-CN" sz="3600" b="1" dirty="0"/>
              <a:t>20-21) </a:t>
            </a:r>
            <a:r>
              <a:rPr lang="zh-CN" altLang="en-US" sz="3600" b="1" dirty="0"/>
              <a:t>作者对这些假教师的谴责相当严厉，说他们是</a:t>
            </a:r>
            <a:r>
              <a:rPr lang="zh-CN" altLang="en-US" sz="3600" b="1" dirty="0">
                <a:solidFill>
                  <a:srgbClr val="FF0000"/>
                </a:solidFill>
              </a:rPr>
              <a:t>礁石</a:t>
            </a:r>
            <a:r>
              <a:rPr lang="zh-CN" altLang="en-US" sz="3600" b="1" dirty="0"/>
              <a:t>，是</a:t>
            </a:r>
            <a:r>
              <a:rPr lang="zh-CN" altLang="en-US" sz="3600" b="1" dirty="0">
                <a:solidFill>
                  <a:srgbClr val="FF0000"/>
                </a:solidFill>
              </a:rPr>
              <a:t>谋利的牧人</a:t>
            </a:r>
            <a:r>
              <a:rPr lang="zh-CN" altLang="en-US" sz="3600" b="1" dirty="0"/>
              <a:t>，是</a:t>
            </a:r>
            <a:r>
              <a:rPr lang="zh-CN" altLang="en-US" sz="3600" b="1" dirty="0">
                <a:solidFill>
                  <a:srgbClr val="FF0000"/>
                </a:solidFill>
              </a:rPr>
              <a:t>没有雨的云彩</a:t>
            </a:r>
            <a:r>
              <a:rPr lang="zh-CN" altLang="en-US" sz="3600" b="1" dirty="0"/>
              <a:t>，是</a:t>
            </a:r>
            <a:r>
              <a:rPr lang="zh-CN" altLang="en-US" sz="3600" b="1" dirty="0">
                <a:solidFill>
                  <a:srgbClr val="FF0000"/>
                </a:solidFill>
              </a:rPr>
              <a:t>没有果子的树</a:t>
            </a:r>
            <a:r>
              <a:rPr lang="zh-CN" altLang="en-US" sz="3600" b="1" dirty="0"/>
              <a:t>，是海里的</a:t>
            </a:r>
            <a:r>
              <a:rPr lang="zh-CN" altLang="en-US" sz="3600" b="1" dirty="0">
                <a:solidFill>
                  <a:srgbClr val="FF0000"/>
                </a:solidFill>
              </a:rPr>
              <a:t>狂浪</a:t>
            </a:r>
            <a:r>
              <a:rPr lang="zh-CN" altLang="en-US" sz="3600" b="1" dirty="0"/>
              <a:t>，是</a:t>
            </a:r>
            <a:r>
              <a:rPr lang="zh-CN" altLang="en-US" sz="3600" b="1" dirty="0">
                <a:solidFill>
                  <a:srgbClr val="FF0000"/>
                </a:solidFill>
              </a:rPr>
              <a:t>流荡的星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犹 </a:t>
            </a:r>
            <a:r>
              <a:rPr lang="en-US" altLang="zh-CN" sz="3600" b="1" dirty="0"/>
              <a:t>12-13)</a:t>
            </a:r>
            <a:r>
              <a:rPr lang="zh-CN" altLang="en-US" sz="3600" b="1" dirty="0"/>
              <a:t>，他们自夸，又谄媚人</a:t>
            </a:r>
            <a:r>
              <a:rPr lang="en-US" altLang="zh-CN" sz="3600" b="1" dirty="0"/>
              <a:t>(</a:t>
            </a:r>
            <a:r>
              <a:rPr lang="zh-CN" altLang="en-US" sz="3600" b="1" dirty="0"/>
              <a:t>犹 </a:t>
            </a:r>
            <a:r>
              <a:rPr lang="en-US" altLang="zh-CN" sz="3600" b="1" dirty="0"/>
              <a:t>16)</a:t>
            </a:r>
            <a:r>
              <a:rPr lang="zh-CN" altLang="en-US" sz="3600" b="1" dirty="0"/>
              <a:t>。可能当时情况很糟糕，作者必须立刻提出紧迫的、严正的警告。</a:t>
            </a:r>
            <a:endParaRPr lang="zh-CN" altLang="en-US" sz="3600" b="1" i="0" dirty="0">
              <a:solidFill>
                <a:srgbClr val="FF000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30256084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8442"/>
            <a:ext cx="91440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/>
              <a:t>五、</a:t>
            </a:r>
            <a:r>
              <a:rPr lang="ja-JP" altLang="en-US" dirty="0"/>
              <a:t> 认识异端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1171442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b="1" dirty="0"/>
              <a:t>异端和教派不同。在正统基督教里有许多教派，这是因为强调圣经某部份的教义，或为了推动某些特殊事工而产生的。各教派间</a:t>
            </a:r>
            <a:r>
              <a:rPr lang="zh-CN" altLang="en-US" sz="4000" b="1" dirty="0">
                <a:solidFill>
                  <a:srgbClr val="FF0000"/>
                </a:solidFill>
              </a:rPr>
              <a:t>虽然对圣经的解释或强调点不一样</a:t>
            </a:r>
            <a:r>
              <a:rPr lang="zh-CN" altLang="en-US" sz="4000" b="1" dirty="0"/>
              <a:t>，</a:t>
            </a:r>
            <a:r>
              <a:rPr lang="zh-CN" altLang="en-US" sz="4000" b="1" dirty="0">
                <a:solidFill>
                  <a:srgbClr val="00B050"/>
                </a:solidFill>
              </a:rPr>
              <a:t>但大体上还能彼此接纳、彼此尊重，沟通上也没有太大困难</a:t>
            </a:r>
            <a:r>
              <a:rPr lang="zh-CN" altLang="en-US" sz="4000" b="1" dirty="0"/>
              <a:t>。这是因为他们同样根据圣经真理，其差异仅属于核心教义以外之边缘细节，并非教义上最重要的部份。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369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7288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zh-CN" altLang="en-US" sz="3600" dirty="0"/>
              <a:t>一、</a:t>
            </a:r>
            <a:r>
              <a:rPr lang="zh-CN" altLang="en-US" dirty="0"/>
              <a:t>约翰贰书</a:t>
            </a:r>
            <a:r>
              <a:rPr lang="zh-CN" altLang="en-US" dirty="0" smtClean="0"/>
              <a:t>、</a:t>
            </a:r>
            <a:r>
              <a:rPr lang="zh-CN" altLang="en-US" b="1" dirty="0"/>
              <a:t>叁</a:t>
            </a:r>
            <a:r>
              <a:rPr lang="zh-CN" altLang="en-US" dirty="0" smtClean="0"/>
              <a:t>书</a:t>
            </a:r>
            <a:r>
              <a:rPr lang="zh-CN" altLang="en-US" dirty="0"/>
              <a:t>的写作背景</a:t>
            </a:r>
            <a:endParaRPr lang="zh-CN" altLang="en-US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4D97C7-CC1F-4E27-A9BF-749B09273A1E}"/>
              </a:ext>
            </a:extLst>
          </p:cNvPr>
          <p:cNvSpPr txBox="1"/>
          <p:nvPr/>
        </p:nvSpPr>
        <p:spPr>
          <a:xfrm>
            <a:off x="0" y="727234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/>
              <a:t>根据巴克莱的分析，当时在教会事奉的有三类人</a:t>
            </a:r>
            <a:r>
              <a:rPr lang="zh-CN" altLang="en-US" sz="3600" dirty="0" smtClean="0"/>
              <a:t>：</a:t>
            </a:r>
            <a:r>
              <a:rPr lang="en-US" altLang="zh-CN" sz="3600" dirty="0" smtClean="0"/>
              <a:t>1.</a:t>
            </a:r>
            <a:r>
              <a:rPr lang="zh-CN" altLang="en-US" sz="3600" dirty="0" smtClean="0"/>
              <a:t>使</a:t>
            </a:r>
            <a:r>
              <a:rPr lang="zh-CN" altLang="en-US" sz="3600" dirty="0"/>
              <a:t>徒或使徒的门</a:t>
            </a:r>
            <a:r>
              <a:rPr lang="zh-CN" altLang="en-US" sz="3600" dirty="0" smtClean="0"/>
              <a:t>徒；</a:t>
            </a:r>
            <a:r>
              <a:rPr lang="en-US" altLang="zh-CN" sz="3600" dirty="0" smtClean="0"/>
              <a:t>2.</a:t>
            </a:r>
            <a:r>
              <a:rPr lang="zh-CN" altLang="en-US" sz="3600" dirty="0" smtClean="0"/>
              <a:t>巡</a:t>
            </a:r>
            <a:r>
              <a:rPr lang="zh-CN" altLang="en-US" sz="3600" dirty="0"/>
              <a:t>回传教</a:t>
            </a:r>
            <a:r>
              <a:rPr lang="zh-CN" altLang="en-US" sz="3600" dirty="0" smtClean="0"/>
              <a:t>师；</a:t>
            </a:r>
            <a:r>
              <a:rPr lang="en-US" altLang="zh-CN" sz="3600" dirty="0" smtClean="0"/>
              <a:t>3.</a:t>
            </a:r>
            <a:r>
              <a:rPr lang="zh-CN" altLang="en-US" sz="3600" dirty="0" smtClean="0"/>
              <a:t>在</a:t>
            </a:r>
            <a:r>
              <a:rPr lang="zh-CN" altLang="en-US" sz="3600" dirty="0"/>
              <a:t>地的长</a:t>
            </a:r>
            <a:r>
              <a:rPr lang="zh-CN" altLang="en-US" sz="3600" dirty="0" smtClean="0"/>
              <a:t>老。</a:t>
            </a:r>
            <a:r>
              <a:rPr lang="zh-CN" altLang="en-US" sz="3600" b="1" dirty="0"/>
              <a:t>当时</a:t>
            </a:r>
            <a:r>
              <a:rPr lang="zh-CN" altLang="en-US" sz="3600" b="1" dirty="0" smtClean="0"/>
              <a:t>的著作</a:t>
            </a:r>
            <a:r>
              <a:rPr lang="zh-CN" altLang="en-US" sz="3600" b="1" dirty="0"/>
              <a:t>「</a:t>
            </a:r>
            <a:r>
              <a:rPr lang="zh-CN" altLang="en-US" sz="3600" b="1" dirty="0">
                <a:solidFill>
                  <a:srgbClr val="FF0000"/>
                </a:solidFill>
              </a:rPr>
              <a:t>十二使徒遗训</a:t>
            </a:r>
            <a:r>
              <a:rPr lang="zh-CN" altLang="en-US" sz="3600" b="1" dirty="0"/>
              <a:t>」一书针对这现象有极严格的规定：巡回传教师所传讲的必须与信徒先前所领受的相符合；如有偏离，就不要接受。如有先知教导真理，自己却不遵行，他就是假先知。他如果住一天，很好，住两天，还可以，住三天，他就是假先知，信徒可以不用接待他。为传道人送行，给他预备食物够吃到下一站即可，如果他要求金钱，他就是假先知</a:t>
            </a:r>
            <a:r>
              <a:rPr lang="zh-CN" altLang="en-US" sz="3600" b="1" dirty="0" smtClean="0"/>
              <a:t>。</a:t>
            </a:r>
            <a:endParaRPr lang="en-US" sz="3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408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F96AD-8D36-954A-FE9E-8F3CCAA3A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4C469-8588-3BF1-7AA9-E9A55AA9A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442"/>
            <a:ext cx="91440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/>
              <a:t>基督信仰核心的教义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B165D8-8961-3AC1-1EAD-B4098019C2A1}"/>
              </a:ext>
            </a:extLst>
          </p:cNvPr>
          <p:cNvSpPr txBox="1"/>
          <p:nvPr/>
        </p:nvSpPr>
        <p:spPr>
          <a:xfrm>
            <a:off x="0" y="1171442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(1) </a:t>
            </a:r>
            <a:r>
              <a:rPr lang="zh-CN" altLang="en-US" sz="4000" b="1" dirty="0"/>
              <a:t>相信三位一体的上帝。</a:t>
            </a:r>
          </a:p>
          <a:p>
            <a:r>
              <a:rPr lang="en-US" altLang="zh-CN" sz="4000" b="1" dirty="0"/>
              <a:t>(2) </a:t>
            </a:r>
            <a:r>
              <a:rPr lang="zh-CN" altLang="en-US" sz="4000" b="1" dirty="0"/>
              <a:t>承认耶稣道成肉身来到世间。</a:t>
            </a:r>
          </a:p>
          <a:p>
            <a:r>
              <a:rPr lang="en-US" altLang="zh-CN" sz="4000" b="1" dirty="0"/>
              <a:t>(3) </a:t>
            </a:r>
            <a:r>
              <a:rPr lang="zh-CN" altLang="en-US" sz="4000" b="1" dirty="0"/>
              <a:t>相信耶稣从死里复活。</a:t>
            </a:r>
          </a:p>
          <a:p>
            <a:r>
              <a:rPr lang="en-US" altLang="zh-CN" sz="4000" b="1" dirty="0"/>
              <a:t>(4) </a:t>
            </a:r>
            <a:r>
              <a:rPr lang="zh-CN" altLang="en-US" sz="4000" b="1" dirty="0"/>
              <a:t>人是因信称义，不是因行为称义。</a:t>
            </a:r>
          </a:p>
          <a:p>
            <a:r>
              <a:rPr lang="en-US" altLang="zh-CN" sz="4000" b="1" dirty="0"/>
              <a:t>(5) </a:t>
            </a:r>
            <a:r>
              <a:rPr lang="zh-CN" altLang="en-US" sz="4000" b="1" dirty="0"/>
              <a:t>唯独圣经是信仰的依据。</a:t>
            </a:r>
            <a:endParaRPr lang="en-US" altLang="zh-CN" sz="4000" b="1" dirty="0"/>
          </a:p>
          <a:p>
            <a:endParaRPr lang="en-US" altLang="zh-CN" sz="4000" b="1" dirty="0"/>
          </a:p>
          <a:p>
            <a:r>
              <a:rPr lang="zh-CN" altLang="en-US" sz="4000" dirty="0">
                <a:solidFill>
                  <a:srgbClr val="FF0000"/>
                </a:solidFill>
              </a:rPr>
              <a:t>脱离这些主张其中的一点或数点，而仍然宣称属于基督教的团体，就是异端。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2487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97BC8E-FEC1-BD14-A99D-AB36C1E04F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18EF3-338D-0422-42F7-7C807F158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442"/>
            <a:ext cx="91440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/>
              <a:t>异端通常有以下几点特性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E68D93-0B68-684F-C708-A8F4DC57A498}"/>
              </a:ext>
            </a:extLst>
          </p:cNvPr>
          <p:cNvSpPr txBox="1"/>
          <p:nvPr/>
        </p:nvSpPr>
        <p:spPr>
          <a:xfrm>
            <a:off x="0" y="1171442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/>
              <a:t>(1) </a:t>
            </a:r>
            <a:r>
              <a:rPr lang="zh-CN" altLang="en-US" sz="4000" b="1" dirty="0"/>
              <a:t>他们拥有圣经以外的权威。</a:t>
            </a:r>
          </a:p>
          <a:p>
            <a:r>
              <a:rPr lang="en-US" altLang="zh-CN" sz="4000" b="1" dirty="0"/>
              <a:t>(2) </a:t>
            </a:r>
            <a:r>
              <a:rPr lang="zh-CN" altLang="en-US" sz="4000" b="1" dirty="0"/>
              <a:t>拒绝因信称义。</a:t>
            </a:r>
          </a:p>
          <a:p>
            <a:r>
              <a:rPr lang="en-US" altLang="zh-CN" sz="4000" b="1" dirty="0"/>
              <a:t>(3) </a:t>
            </a:r>
            <a:r>
              <a:rPr lang="zh-CN" altLang="en-US" sz="4000" b="1" dirty="0"/>
              <a:t>他们不承认耶稣基督的神人二性。</a:t>
            </a:r>
          </a:p>
          <a:p>
            <a:r>
              <a:rPr lang="en-US" altLang="zh-CN" sz="4000" b="1" dirty="0"/>
              <a:t>(4) </a:t>
            </a:r>
            <a:r>
              <a:rPr lang="zh-CN" altLang="en-US" sz="4000" b="1" dirty="0"/>
              <a:t>认为他们是唯一能得救的团体。</a:t>
            </a:r>
          </a:p>
          <a:p>
            <a:r>
              <a:rPr lang="en-US" altLang="zh-CN" sz="4000" b="1" dirty="0"/>
              <a:t>(5) </a:t>
            </a:r>
            <a:r>
              <a:rPr lang="zh-CN" altLang="en-US" sz="4000" b="1" dirty="0"/>
              <a:t>正统基督教都说他们不是基督教，但他们却说自己是基督教。</a:t>
            </a:r>
          </a:p>
        </p:txBody>
      </p:sp>
    </p:spTree>
    <p:extLst>
      <p:ext uri="{BB962C8B-B14F-4D97-AF65-F5344CB8AC3E}">
        <p14:creationId xmlns:p14="http://schemas.microsoft.com/office/powerpoint/2010/main" val="3847696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23CC5-CF91-962F-135B-1CAFCDAAEA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A23D8-F9ED-4F39-84AA-73775BA2C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8442"/>
            <a:ext cx="91440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以摩门教</a:t>
            </a:r>
            <a:r>
              <a:rPr lang="en-US" altLang="zh-CN" dirty="0"/>
              <a:t>(</a:t>
            </a:r>
            <a:r>
              <a:rPr lang="zh-CN" altLang="en-US" dirty="0"/>
              <a:t>耶稣末世圣徒会</a:t>
            </a:r>
            <a:r>
              <a:rPr lang="en-US" altLang="zh-CN" dirty="0"/>
              <a:t>)</a:t>
            </a:r>
            <a:r>
              <a:rPr lang="zh-CN" altLang="en-US" dirty="0"/>
              <a:t>、基督教科学会、耶和华见证人会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D60B5E3-E742-74BE-DD36-E10732F3D2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450" y="1139188"/>
            <a:ext cx="9144000" cy="5690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0998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20"/>
            <a:ext cx="9144000" cy="114300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Bef>
                <a:spcPts val="200"/>
              </a:spcBef>
              <a:spcAft>
                <a:spcPts val="0"/>
              </a:spcAft>
            </a:pPr>
            <a:r>
              <a:rPr lang="zh-CN" altLang="en-US" sz="3600" dirty="0">
                <a:solidFill>
                  <a:srgbClr val="00B0F0"/>
                </a:solidFill>
                <a:effectLst/>
                <a:latin typeface="Adobe Kaiti Std R" panose="02020400000000000000" pitchFamily="18" charset="-128"/>
                <a:ea typeface="Adobe Kaiti Std R" panose="02020400000000000000" pitchFamily="18" charset="-128"/>
                <a:cs typeface="MS Mincho" panose="02020609040205080304" pitchFamily="49" charset="-128"/>
              </a:rPr>
              <a:t>思考问题</a:t>
            </a:r>
            <a:endParaRPr lang="en-US" sz="3200" b="1" dirty="0">
              <a:solidFill>
                <a:srgbClr val="00B0F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E4D97C7-CC1F-4E27-A9BF-749B09273A1E}"/>
              </a:ext>
            </a:extLst>
          </p:cNvPr>
          <p:cNvSpPr txBox="1"/>
          <p:nvPr/>
        </p:nvSpPr>
        <p:spPr>
          <a:xfrm>
            <a:off x="54116" y="1143783"/>
            <a:ext cx="908988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你有接待巡回传教师或旅行布道家的经验吗？请分享你的心得。如何才能与他们一同为真理作工？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在接待巡回传教师或旅行布道家之前，你是否会先分辨他所传讲的信息是否合乎真道？如何分辨？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你曾经凭爱心接待过客旅或需要帮助的人？如何做才能真正帮助对方而又不会让别人滥用了你的爱心？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你接触过异端吗？如何看待异端？如何对待有异端思想的人？</a:t>
            </a:r>
          </a:p>
          <a:p>
            <a:pPr marL="342900" indent="-342900">
              <a:buFont typeface="+mj-lt"/>
              <a:buAutoNum type="arabicPeriod"/>
            </a:pPr>
            <a:r>
              <a:rPr lang="zh-CN" altLang="en-US" sz="3200" dirty="0"/>
              <a:t>如果有人敲门要来与你查考圣经，而事实上是宣扬他们异端思想，当如何对待？</a:t>
            </a:r>
          </a:p>
        </p:txBody>
      </p:sp>
    </p:spTree>
    <p:extLst>
      <p:ext uri="{BB962C8B-B14F-4D97-AF65-F5344CB8AC3E}">
        <p14:creationId xmlns:p14="http://schemas.microsoft.com/office/powerpoint/2010/main" val="152823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8E60B-FCE3-C6AC-23BB-C9E920345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3398-6978-97E9-F91C-06C4F17B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b="1" dirty="0"/>
              <a:t>问</a:t>
            </a:r>
            <a:r>
              <a:rPr lang="zh-CN" altLang="en-US" b="1" dirty="0" smtClean="0"/>
              <a:t>候、结</a:t>
            </a:r>
            <a:r>
              <a:rPr lang="zh-CN" altLang="en-US" b="1" dirty="0"/>
              <a:t>束的问</a:t>
            </a:r>
            <a:r>
              <a:rPr lang="zh-CN" altLang="en-US" b="1" dirty="0" smtClean="0"/>
              <a:t>安</a:t>
            </a:r>
            <a:endParaRPr lang="zh-CN" alt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C2762C-4284-D353-749D-B1771481FC61}"/>
              </a:ext>
            </a:extLst>
          </p:cNvPr>
          <p:cNvSpPr txBox="1"/>
          <p:nvPr/>
        </p:nvSpPr>
        <p:spPr>
          <a:xfrm>
            <a:off x="0" y="696686"/>
            <a:ext cx="9032240" cy="62617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b="1" baseline="30000" dirty="0"/>
              <a:t>1 </a:t>
            </a:r>
            <a:r>
              <a:rPr lang="zh-CN" altLang="en-US" sz="3600" dirty="0">
                <a:solidFill>
                  <a:srgbClr val="FF0000"/>
                </a:solidFill>
              </a:rPr>
              <a:t>我作长老的写信给蒙拣选的夫</a:t>
            </a:r>
            <a:r>
              <a:rPr lang="zh-CN" altLang="en-US" sz="3600" dirty="0" smtClean="0">
                <a:solidFill>
                  <a:srgbClr val="FF0000"/>
                </a:solidFill>
              </a:rPr>
              <a:t>人和</a:t>
            </a:r>
            <a:r>
              <a:rPr lang="zh-CN" altLang="en-US" sz="3600" dirty="0">
                <a:solidFill>
                  <a:srgbClr val="FF0000"/>
                </a:solidFill>
              </a:rPr>
              <a:t>她的儿女，就是我真心所爱的</a:t>
            </a:r>
            <a:r>
              <a:rPr lang="zh-CN" altLang="en-US" sz="3600" dirty="0" smtClean="0"/>
              <a:t>；</a:t>
            </a:r>
            <a:r>
              <a:rPr lang="zh-CN" altLang="en-US" sz="3600" dirty="0"/>
              <a:t> 就是我真心所爱的；不但我爱，也是一切认识真理的人所爱的， </a:t>
            </a:r>
            <a:r>
              <a:rPr lang="en-US" altLang="zh-CN" sz="3600" b="1" baseline="30000" dirty="0"/>
              <a:t>2 </a:t>
            </a:r>
            <a:r>
              <a:rPr lang="zh-CN" altLang="en-US" sz="3600" dirty="0"/>
              <a:t>这是因为</a:t>
            </a:r>
            <a:r>
              <a:rPr lang="zh-CN" altLang="en-US" sz="3600" dirty="0">
                <a:solidFill>
                  <a:srgbClr val="00B050"/>
                </a:solidFill>
              </a:rPr>
              <a:t>真理住在我们里面，也必与我们同在直到永远</a:t>
            </a:r>
            <a:r>
              <a:rPr lang="zh-CN" altLang="en-US" sz="3600" dirty="0"/>
              <a:t>。 </a:t>
            </a:r>
            <a:r>
              <a:rPr lang="en-US" altLang="zh-CN" sz="3600" b="1" baseline="30000" dirty="0"/>
              <a:t>3 </a:t>
            </a:r>
            <a:r>
              <a:rPr lang="zh-CN" altLang="en-US" sz="3600" dirty="0">
                <a:solidFill>
                  <a:srgbClr val="00B0F0"/>
                </a:solidFill>
              </a:rPr>
              <a:t>愿恩惠、怜悯、平</a:t>
            </a:r>
            <a:r>
              <a:rPr lang="zh-CN" altLang="en-US" sz="3600" dirty="0" smtClean="0">
                <a:solidFill>
                  <a:srgbClr val="00B0F0"/>
                </a:solidFill>
              </a:rPr>
              <a:t>安从</a:t>
            </a:r>
            <a:r>
              <a:rPr lang="zh-CN" altLang="en-US" sz="3600" dirty="0">
                <a:solidFill>
                  <a:srgbClr val="00B0F0"/>
                </a:solidFill>
              </a:rPr>
              <a:t>父　神和他儿子耶稣基督，在真理和爱中必与我们同在</a:t>
            </a:r>
            <a:r>
              <a:rPr lang="zh-CN" altLang="en-US" sz="3600" dirty="0" smtClean="0"/>
              <a:t>。</a:t>
            </a:r>
            <a:endParaRPr lang="en-US" altLang="zh-CN" sz="3600" dirty="0" smtClean="0"/>
          </a:p>
          <a:p>
            <a:r>
              <a:rPr lang="en-US" altLang="zh-CN" sz="3600" b="1" baseline="30000" dirty="0"/>
              <a:t>12 </a:t>
            </a:r>
            <a:r>
              <a:rPr lang="zh-CN" altLang="en-US" sz="3600" dirty="0"/>
              <a:t>我还有许多事要写给你们，却不愿意用纸用墨，但盼望到你们那里，与你们面对面谈论，使我们的喜乐得以满足。 </a:t>
            </a:r>
            <a:r>
              <a:rPr lang="en-US" altLang="zh-CN" sz="3600" b="1" baseline="30000" dirty="0"/>
              <a:t>13 </a:t>
            </a:r>
            <a:r>
              <a:rPr lang="zh-CN" altLang="en-US" sz="3600" dirty="0">
                <a:solidFill>
                  <a:srgbClr val="FF0000"/>
                </a:solidFill>
              </a:rPr>
              <a:t>你那蒙拣选的姊妹的儿女向你问安</a:t>
            </a:r>
            <a:r>
              <a:rPr lang="zh-CN" altLang="en-US" sz="3600" dirty="0"/>
              <a:t>。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600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二、约翰贰书：真理与爱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47395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/>
              <a:t>约翰贰书的收信者就是小亚细亚一带的教会。</a:t>
            </a:r>
            <a:endParaRPr lang="en-US" altLang="zh-CN" sz="3600" dirty="0"/>
          </a:p>
          <a:p>
            <a:r>
              <a:rPr lang="zh-CN" altLang="en-US" sz="3600" dirty="0"/>
              <a:t>约翰贰书和约翰壹书第二章的内容非常相像，都提到要遵行真理，要彼此相爱，也</a:t>
            </a:r>
            <a:r>
              <a:rPr lang="zh-CN" altLang="en-US" sz="3600" dirty="0">
                <a:solidFill>
                  <a:srgbClr val="0070C0"/>
                </a:solidFill>
              </a:rPr>
              <a:t>提到敌基督者，就是不承认耶稣基督道成肉身来到世间者</a:t>
            </a:r>
            <a:r>
              <a:rPr lang="zh-CN" altLang="en-US" sz="3600" dirty="0"/>
              <a:t>。</a:t>
            </a:r>
            <a:endParaRPr lang="en-US" altLang="zh-CN" sz="3600" dirty="0"/>
          </a:p>
          <a:p>
            <a:r>
              <a:rPr lang="zh-CN" altLang="en-US" sz="3600" dirty="0"/>
              <a:t>真理与爱是并存的，有真理在心中的人，他一定也会</a:t>
            </a:r>
            <a:r>
              <a:rPr lang="zh-CN" altLang="en-US" sz="3600" dirty="0">
                <a:solidFill>
                  <a:srgbClr val="FF0000"/>
                </a:solidFill>
              </a:rPr>
              <a:t>遵照上帝的命令</a:t>
            </a:r>
            <a:r>
              <a:rPr lang="zh-CN" altLang="en-US" sz="3600" dirty="0"/>
              <a:t>彼此相爱。长老约翰写信给他所关心、所爱的教会，</a:t>
            </a:r>
            <a:r>
              <a:rPr lang="zh-CN" altLang="en-US" sz="3600" dirty="0">
                <a:solidFill>
                  <a:srgbClr val="00B050"/>
                </a:solidFill>
              </a:rPr>
              <a:t>当他听到教会中有人按真理行，他就大大地欢喜</a:t>
            </a:r>
            <a:r>
              <a:rPr lang="en-US" altLang="zh-CN" sz="3600" dirty="0"/>
              <a:t>(</a:t>
            </a:r>
            <a:r>
              <a:rPr lang="zh-CN" altLang="en-US" sz="3600" dirty="0"/>
              <a:t>约贰 </a:t>
            </a:r>
            <a:r>
              <a:rPr lang="en-US" altLang="zh-CN" sz="3600" dirty="0"/>
              <a:t>4)</a:t>
            </a:r>
            <a:r>
              <a:rPr lang="zh-CN" altLang="en-US" sz="3600" dirty="0"/>
              <a:t>。但他更进一步地提醒他们，不要忘了</a:t>
            </a:r>
            <a:r>
              <a:rPr lang="zh-CN" altLang="en-US" sz="3600" dirty="0">
                <a:solidFill>
                  <a:srgbClr val="00B050"/>
                </a:solidFill>
              </a:rPr>
              <a:t>起初所领受</a:t>
            </a:r>
            <a:r>
              <a:rPr lang="zh-CN" altLang="en-US" sz="3600" dirty="0"/>
              <a:t>的教训，就是彼此相爱。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80060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8E60B-FCE3-C6AC-23BB-C9E920345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3398-6978-97E9-F91C-06C4F17B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爱的解釋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C2762C-4284-D353-749D-B1771481FC61}"/>
              </a:ext>
            </a:extLst>
          </p:cNvPr>
          <p:cNvSpPr txBox="1"/>
          <p:nvPr/>
        </p:nvSpPr>
        <p:spPr>
          <a:xfrm>
            <a:off x="101600" y="772160"/>
            <a:ext cx="893064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4000" dirty="0"/>
              <a:t>约二</a:t>
            </a:r>
            <a:r>
              <a:rPr lang="en-US" altLang="zh-CN" sz="4000" b="1" i="0" baseline="30000" dirty="0">
                <a:solidFill>
                  <a:srgbClr val="000000"/>
                </a:solidFill>
                <a:effectLst/>
                <a:latin typeface="system-ui"/>
              </a:rPr>
              <a:t>4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我非常欢喜见你的</a:t>
            </a:r>
            <a:r>
              <a:rPr lang="zh-CN" altLang="en-US" sz="4000" b="0" i="0" dirty="0">
                <a:effectLst/>
                <a:latin typeface="system-ui"/>
              </a:rPr>
              <a:t>儿女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，有照我们从父所受之命令</a:t>
            </a:r>
            <a:r>
              <a:rPr lang="zh-CN" altLang="en-US" sz="4000" b="0" i="0" dirty="0">
                <a:solidFill>
                  <a:srgbClr val="FF0000"/>
                </a:solidFill>
                <a:effectLst/>
                <a:latin typeface="system-ui"/>
              </a:rPr>
              <a:t>遵行真理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的。 </a:t>
            </a:r>
            <a:r>
              <a:rPr lang="en-US" altLang="zh-CN" sz="40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夫人哪，我现在请求你，我们大家要</a:t>
            </a:r>
            <a:r>
              <a:rPr lang="zh-CN" altLang="en-US" sz="4000" b="0" i="0" dirty="0">
                <a:solidFill>
                  <a:srgbClr val="FF0000"/>
                </a:solidFill>
                <a:effectLst/>
                <a:latin typeface="system-ui"/>
              </a:rPr>
              <a:t>彼此相爱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。我写给你的，并不是一条新命令，而是</a:t>
            </a:r>
            <a:r>
              <a:rPr lang="zh-CN" altLang="en-US" sz="4000" b="0" i="0" dirty="0">
                <a:solidFill>
                  <a:srgbClr val="00B0F0"/>
                </a:solidFill>
                <a:effectLst/>
                <a:latin typeface="system-ui"/>
              </a:rPr>
              <a:t>我们从起初就有的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。 </a:t>
            </a:r>
            <a:r>
              <a:rPr lang="en-US" altLang="zh-CN" sz="40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这就是爱，</a:t>
            </a:r>
            <a:r>
              <a:rPr lang="zh-CN" altLang="en-US" sz="4000" b="0" i="0" dirty="0">
                <a:solidFill>
                  <a:srgbClr val="FF0000"/>
                </a:solidFill>
                <a:effectLst/>
                <a:latin typeface="system-ui"/>
              </a:rPr>
              <a:t>就是照他的命令行事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；这就是命令，你们要照这</a:t>
            </a:r>
            <a:r>
              <a:rPr lang="zh-CN" altLang="en-US" sz="4000" b="0" i="0" dirty="0">
                <a:solidFill>
                  <a:srgbClr val="FF0000"/>
                </a:solidFill>
                <a:effectLst/>
                <a:latin typeface="system-ui"/>
              </a:rPr>
              <a:t>命令行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，正如你们从</a:t>
            </a:r>
            <a:r>
              <a:rPr lang="zh-CN" altLang="en-US" sz="4000" b="0" i="0" dirty="0">
                <a:solidFill>
                  <a:srgbClr val="00B0F0"/>
                </a:solidFill>
                <a:effectLst/>
                <a:latin typeface="system-ui"/>
              </a:rPr>
              <a:t>起初所听见的</a:t>
            </a:r>
            <a:r>
              <a:rPr lang="zh-CN" altLang="en-US" sz="4000" b="0" i="0" dirty="0">
                <a:solidFill>
                  <a:srgbClr val="000000"/>
                </a:solidFill>
                <a:effectLst/>
                <a:latin typeface="system-ui"/>
              </a:rPr>
              <a:t>。</a:t>
            </a:r>
            <a:endParaRPr lang="en-US" altLang="zh-CN" sz="4000" b="0" i="0" dirty="0">
              <a:solidFill>
                <a:srgbClr val="000000"/>
              </a:solidFill>
              <a:effectLst/>
              <a:latin typeface="system-ui"/>
            </a:endParaRPr>
          </a:p>
          <a:p>
            <a:r>
              <a:rPr lang="zh-CN" altLang="en-US" sz="4000" dirty="0">
                <a:solidFill>
                  <a:srgbClr val="FF0000"/>
                </a:solidFill>
              </a:rPr>
              <a:t>动词：需要行动，而且不要行偏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702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9604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b="0" i="0" dirty="0">
                <a:solidFill>
                  <a:srgbClr val="000000"/>
                </a:solidFill>
                <a:effectLst/>
                <a:latin typeface="luxi sans"/>
              </a:rPr>
              <a:t> </a:t>
            </a:r>
            <a:r>
              <a:rPr lang="zh-CN" altLang="en-US" dirty="0"/>
              <a:t>爱心并不是盲目的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0270A0-1869-B22B-EC85-E02893F7D60C}"/>
              </a:ext>
            </a:extLst>
          </p:cNvPr>
          <p:cNvSpPr txBox="1"/>
          <p:nvPr/>
        </p:nvSpPr>
        <p:spPr>
          <a:xfrm>
            <a:off x="0" y="1093596"/>
            <a:ext cx="9144000" cy="58477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400" dirty="0"/>
              <a:t>长老约翰提到有人不承认耶稣基督成了肉身来到世间，这是敌基督者，是迷惑人的，要特别小心。另外，还有人「</a:t>
            </a:r>
            <a:r>
              <a:rPr lang="zh-CN" altLang="en-US" sz="3400" dirty="0">
                <a:solidFill>
                  <a:srgbClr val="FF0000"/>
                </a:solidFill>
              </a:rPr>
              <a:t>越过基督的教训，不常守着</a:t>
            </a:r>
            <a:r>
              <a:rPr lang="zh-CN" altLang="en-US" sz="3400" dirty="0"/>
              <a:t>」</a:t>
            </a:r>
            <a:r>
              <a:rPr lang="en-US" altLang="zh-CN" sz="3400" dirty="0"/>
              <a:t>(</a:t>
            </a:r>
            <a:r>
              <a:rPr lang="zh-CN" altLang="en-US" sz="3400" dirty="0"/>
              <a:t>约贰 </a:t>
            </a:r>
            <a:r>
              <a:rPr lang="en-US" altLang="zh-CN" sz="3400" dirty="0"/>
              <a:t>9 </a:t>
            </a:r>
            <a:r>
              <a:rPr lang="zh-CN" altLang="en-US" sz="3400" dirty="0"/>
              <a:t>节</a:t>
            </a:r>
            <a:r>
              <a:rPr lang="en-US" altLang="zh-CN" sz="3400" dirty="0"/>
              <a:t>)</a:t>
            </a:r>
            <a:r>
              <a:rPr lang="zh-CN" altLang="en-US" sz="3400" dirty="0"/>
              <a:t>，意思就是任意前进，在福音真道上加上许多自己的教训；这样的人「眼中没有上帝」，作者劝信徒不要接待这样的人，连问安都不可，免得在他的恶行上有份。虽然作者前面才刚教导信徒要彼此相爱，但这并非意味所有的传道者信徒都要接待；</a:t>
            </a:r>
            <a:r>
              <a:rPr lang="zh-CN" altLang="en-US" sz="3400" dirty="0">
                <a:solidFill>
                  <a:srgbClr val="00B050"/>
                </a:solidFill>
              </a:rPr>
              <a:t>总要分辨他所传的是否合乎主的教训</a:t>
            </a:r>
            <a:r>
              <a:rPr lang="zh-CN" altLang="en-US" sz="3400" dirty="0" smtClean="0"/>
              <a:t>。</a:t>
            </a:r>
            <a:endParaRPr lang="en-US" altLang="zh-CN" sz="3400" dirty="0" smtClean="0"/>
          </a:p>
          <a:p>
            <a:r>
              <a:rPr lang="zh-CN" altLang="en-US" sz="3600" b="1" dirty="0" smtClean="0">
                <a:solidFill>
                  <a:srgbClr val="00B0F0"/>
                </a:solidFill>
              </a:rPr>
              <a:t>爱心不变，但是</a:t>
            </a:r>
            <a:r>
              <a:rPr lang="zh-CN" altLang="en-US" sz="3400" b="1" dirty="0" smtClean="0">
                <a:solidFill>
                  <a:srgbClr val="00B0F0"/>
                </a:solidFill>
              </a:rPr>
              <a:t>在</a:t>
            </a:r>
            <a:r>
              <a:rPr lang="zh-CN" altLang="en-US" sz="3400" b="1" dirty="0">
                <a:solidFill>
                  <a:srgbClr val="00B0F0"/>
                </a:solidFill>
              </a:rPr>
              <a:t>真理问题上不能妥</a:t>
            </a:r>
            <a:r>
              <a:rPr lang="zh-CN" altLang="en-US" sz="3400" b="1" dirty="0" smtClean="0">
                <a:solidFill>
                  <a:srgbClr val="00B0F0"/>
                </a:solidFill>
              </a:rPr>
              <a:t>协</a:t>
            </a:r>
            <a:endParaRPr lang="en-US" sz="34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176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9604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zh-CN" altLang="en-US" dirty="0">
                <a:solidFill>
                  <a:srgbClr val="000000"/>
                </a:solidFill>
                <a:latin typeface="luxi sans"/>
              </a:rPr>
              <a:t>保</a:t>
            </a:r>
            <a:r>
              <a:rPr lang="zh-CN" altLang="en-US" dirty="0" smtClean="0">
                <a:solidFill>
                  <a:srgbClr val="000000"/>
                </a:solidFill>
                <a:latin typeface="luxi sans"/>
              </a:rPr>
              <a:t>罗的提醒</a:t>
            </a:r>
            <a:endParaRPr sz="3600" b="1" dirty="0">
              <a:solidFill>
                <a:srgbClr val="00B0F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0270A0-1869-B22B-EC85-E02893F7D60C}"/>
              </a:ext>
            </a:extLst>
          </p:cNvPr>
          <p:cNvSpPr txBox="1"/>
          <p:nvPr/>
        </p:nvSpPr>
        <p:spPr>
          <a:xfrm>
            <a:off x="0" y="1093596"/>
            <a:ext cx="9144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3600" dirty="0"/>
              <a:t>歌罗西书 </a:t>
            </a:r>
            <a:r>
              <a:rPr lang="en-US" altLang="zh-CN" sz="3600" dirty="0" smtClean="0"/>
              <a:t>2:</a:t>
            </a:r>
            <a:r>
              <a:rPr lang="en-US" altLang="zh-CN" sz="3600" baseline="30000" dirty="0" smtClean="0"/>
              <a:t>6</a:t>
            </a:r>
            <a:r>
              <a:rPr lang="en-US" altLang="zh-CN" sz="3600" baseline="30000" dirty="0"/>
              <a:t> </a:t>
            </a:r>
            <a:r>
              <a:rPr lang="zh-CN" altLang="en-US" sz="3600" dirty="0"/>
              <a:t>既然你们接受了主基督耶稣，就要靠着他而生活， </a:t>
            </a:r>
            <a:r>
              <a:rPr lang="en-US" altLang="zh-CN" sz="3600" baseline="30000" dirty="0"/>
              <a:t>7 </a:t>
            </a:r>
            <a:r>
              <a:rPr lang="zh-CN" altLang="en-US" sz="3600" dirty="0"/>
              <a:t>照着你们所领受的教导，在他里面生根建造，信心坚固，充满着感谢的心。 </a:t>
            </a:r>
            <a:r>
              <a:rPr lang="en-US" altLang="zh-CN" sz="3600" baseline="30000" dirty="0"/>
              <a:t>8 </a:t>
            </a:r>
            <a:r>
              <a:rPr lang="zh-CN" altLang="en-US" sz="3600" dirty="0">
                <a:solidFill>
                  <a:srgbClr val="FF0000"/>
                </a:solidFill>
              </a:rPr>
              <a:t>你们要谨慎，免得有人用他的哲学和虚空的废话，不照着基督，而是照人间的传统和世上粗浅的学</a:t>
            </a:r>
            <a:r>
              <a:rPr lang="zh-CN" altLang="en-US" sz="3600" dirty="0" smtClean="0">
                <a:solidFill>
                  <a:srgbClr val="FF0000"/>
                </a:solidFill>
              </a:rPr>
              <a:t>说，</a:t>
            </a:r>
            <a:r>
              <a:rPr lang="zh-CN" altLang="en-US" sz="3600" dirty="0">
                <a:solidFill>
                  <a:srgbClr val="FF0000"/>
                </a:solidFill>
              </a:rPr>
              <a:t>把你们掳去</a:t>
            </a:r>
            <a:r>
              <a:rPr lang="zh-CN" altLang="en-US" sz="3600" dirty="0" smtClean="0"/>
              <a:t>。</a:t>
            </a:r>
            <a:endParaRPr lang="en-US" altLang="zh-CN" sz="3600" dirty="0" smtClean="0"/>
          </a:p>
          <a:p>
            <a:endParaRPr lang="en-US" altLang="zh-CN" sz="3600" dirty="0" smtClean="0"/>
          </a:p>
          <a:p>
            <a:r>
              <a:rPr lang="zh-CN" altLang="en-US" sz="3600" dirty="0"/>
              <a:t>歌罗西书 </a:t>
            </a:r>
            <a:r>
              <a:rPr lang="en-US" altLang="zh-CN" sz="3600" dirty="0" smtClean="0"/>
              <a:t>1:</a:t>
            </a:r>
            <a:r>
              <a:rPr lang="en-US" altLang="zh-CN" sz="3600" baseline="30000" dirty="0" smtClean="0"/>
              <a:t>24</a:t>
            </a:r>
            <a:r>
              <a:rPr lang="en-US" altLang="zh-CN" sz="3600" baseline="30000" dirty="0"/>
              <a:t> </a:t>
            </a:r>
            <a:r>
              <a:rPr lang="zh-CN" altLang="en-US" sz="3600" dirty="0"/>
              <a:t>现在我为你们受苦，倒很快乐；并且为基督的身体，就是为教会，</a:t>
            </a:r>
            <a:r>
              <a:rPr lang="zh-CN" altLang="en-US" sz="3600" dirty="0">
                <a:solidFill>
                  <a:srgbClr val="FF0000"/>
                </a:solidFill>
              </a:rPr>
              <a:t>我要在自己的肉身上补满基督未尽的苦难。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777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6044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dirty="0"/>
              <a:t>三、 约</a:t>
            </a:r>
            <a:r>
              <a:rPr lang="zh-CN" altLang="en-US" dirty="0" smtClean="0"/>
              <a:t>翰</a:t>
            </a:r>
            <a:r>
              <a:rPr lang="zh-CN" altLang="en-US" b="1" dirty="0"/>
              <a:t>叁</a:t>
            </a:r>
            <a:r>
              <a:rPr lang="zh-CN" altLang="en-US" dirty="0"/>
              <a:t>书：接</a:t>
            </a:r>
            <a:r>
              <a:rPr lang="zh-CN" altLang="en-US" dirty="0" smtClean="0"/>
              <a:t>待中的</a:t>
            </a:r>
            <a:r>
              <a:rPr lang="zh-CN" altLang="en-US" b="1" dirty="0" smtClean="0"/>
              <a:t>合</a:t>
            </a:r>
            <a:r>
              <a:rPr lang="zh-CN" altLang="en-US" b="1" dirty="0"/>
              <a:t>作和反</a:t>
            </a:r>
            <a:r>
              <a:rPr lang="zh-CN" altLang="en-US" b="1" dirty="0" smtClean="0"/>
              <a:t>对</a:t>
            </a:r>
            <a:endParaRPr lang="zh-CN" altLang="en-US" sz="36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C96A57-477F-44D3-8FA3-F35233C4D356}"/>
              </a:ext>
            </a:extLst>
          </p:cNvPr>
          <p:cNvSpPr txBox="1"/>
          <p:nvPr/>
        </p:nvSpPr>
        <p:spPr>
          <a:xfrm>
            <a:off x="0" y="951738"/>
            <a:ext cx="9144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b="1" baseline="30000" dirty="0"/>
              <a:t>9 </a:t>
            </a:r>
            <a:r>
              <a:rPr lang="zh-CN" altLang="en-US" sz="3600" dirty="0"/>
              <a:t>我曾写过一些东西给教会，但他们中间那好作</a:t>
            </a:r>
            <a:r>
              <a:rPr lang="zh-CN" altLang="en-US" sz="3600" dirty="0">
                <a:solidFill>
                  <a:srgbClr val="FF0000"/>
                </a:solidFill>
              </a:rPr>
              <a:t>领袖的丢特腓</a:t>
            </a:r>
            <a:r>
              <a:rPr lang="zh-CN" altLang="en-US" sz="3600" dirty="0">
                <a:solidFill>
                  <a:srgbClr val="0070C0"/>
                </a:solidFill>
              </a:rPr>
              <a:t>不接纳我们</a:t>
            </a:r>
            <a:r>
              <a:rPr lang="zh-CN" altLang="en-US" sz="3600" dirty="0"/>
              <a:t>。 </a:t>
            </a:r>
            <a:r>
              <a:rPr lang="en-US" altLang="zh-CN" sz="3600" b="1" baseline="30000" dirty="0"/>
              <a:t>10 </a:t>
            </a:r>
            <a:r>
              <a:rPr lang="zh-CN" altLang="en-US" sz="3600" dirty="0"/>
              <a:t>为此，我若去，要提起他所做的事，就是他用恶言攻击我们，还不满足，他自己不接纳弟兄，有人愿意接纳，他还阻止，并且把接纳弟兄的人赶出教会。</a:t>
            </a:r>
            <a:endParaRPr lang="en-US" altLang="zh-CN" sz="3600" dirty="0"/>
          </a:p>
          <a:p>
            <a:endParaRPr lang="en-US" altLang="zh-CN" sz="3600" dirty="0"/>
          </a:p>
          <a:p>
            <a:r>
              <a:rPr lang="en-US" altLang="zh-CN" sz="3600" b="1" baseline="30000" dirty="0"/>
              <a:t>12 </a:t>
            </a:r>
            <a:r>
              <a:rPr lang="zh-CN" altLang="en-US" sz="3600" dirty="0">
                <a:solidFill>
                  <a:srgbClr val="FF0000"/>
                </a:solidFill>
              </a:rPr>
              <a:t>低米丢</a:t>
            </a:r>
            <a:r>
              <a:rPr lang="zh-CN" altLang="en-US" sz="3600" dirty="0"/>
              <a:t>行善，有众人给他作见证，又有真理给他作见证，就是我们也给他作见证，你知道我们的见证是真的。</a:t>
            </a:r>
            <a:endParaRPr lang="en-US" altLang="zh-CN" sz="3600" b="1" i="0" dirty="0">
              <a:solidFill>
                <a:srgbClr val="00B050"/>
              </a:solidFill>
              <a:effectLst/>
              <a:latin typeface="system-ui"/>
            </a:endParaRPr>
          </a:p>
        </p:txBody>
      </p:sp>
    </p:spTree>
    <p:extLst>
      <p:ext uri="{BB962C8B-B14F-4D97-AF65-F5344CB8AC3E}">
        <p14:creationId xmlns:p14="http://schemas.microsoft.com/office/powerpoint/2010/main" val="86016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8E60B-FCE3-C6AC-23BB-C9E920345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B3398-6978-97E9-F91C-06C4F17B1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296"/>
            <a:ext cx="9144000" cy="67239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b="1" dirty="0"/>
              <a:t>问</a:t>
            </a:r>
            <a:r>
              <a:rPr lang="zh-CN" altLang="en-US" b="1" dirty="0" smtClean="0"/>
              <a:t>候、结</a:t>
            </a:r>
            <a:r>
              <a:rPr lang="zh-CN" altLang="en-US" b="1" dirty="0"/>
              <a:t>束的问</a:t>
            </a:r>
            <a:r>
              <a:rPr lang="zh-CN" altLang="en-US" b="1" dirty="0" smtClean="0"/>
              <a:t>安</a:t>
            </a:r>
            <a:endParaRPr lang="zh-CN" alt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C2762C-4284-D353-749D-B1771481FC61}"/>
              </a:ext>
            </a:extLst>
          </p:cNvPr>
          <p:cNvSpPr txBox="1"/>
          <p:nvPr/>
        </p:nvSpPr>
        <p:spPr>
          <a:xfrm>
            <a:off x="0" y="696686"/>
            <a:ext cx="9032240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600" baseline="30000" dirty="0"/>
              <a:t>1 </a:t>
            </a:r>
            <a:r>
              <a:rPr lang="zh-CN" altLang="en-US" sz="3600" dirty="0"/>
              <a:t>我作长老的写信给</a:t>
            </a:r>
            <a:r>
              <a:rPr lang="zh-CN" altLang="en-US" sz="3600" dirty="0">
                <a:solidFill>
                  <a:srgbClr val="FF0000"/>
                </a:solidFill>
              </a:rPr>
              <a:t>亲爱的该犹</a:t>
            </a:r>
            <a:r>
              <a:rPr lang="zh-CN" altLang="en-US" sz="3600" dirty="0"/>
              <a:t>，就是我真心所爱的</a:t>
            </a:r>
            <a:r>
              <a:rPr lang="zh-CN" altLang="en-US" sz="3600" dirty="0" smtClean="0"/>
              <a:t>。</a:t>
            </a:r>
            <a:r>
              <a:rPr lang="en-US" altLang="zh-CN" sz="3600" baseline="30000" dirty="0" smtClean="0"/>
              <a:t>2</a:t>
            </a:r>
            <a:r>
              <a:rPr lang="en-US" altLang="zh-CN" sz="3600" baseline="30000" dirty="0"/>
              <a:t> </a:t>
            </a:r>
            <a:r>
              <a:rPr lang="zh-CN" altLang="en-US" sz="3600" dirty="0">
                <a:solidFill>
                  <a:srgbClr val="00B0F0"/>
                </a:solidFill>
              </a:rPr>
              <a:t>亲爱的，我愿你事事安宁，身体健康，正如你的心神安宁一样。</a:t>
            </a:r>
            <a:r>
              <a:rPr lang="zh-CN" altLang="en-US" sz="3600" dirty="0"/>
              <a:t> </a:t>
            </a:r>
            <a:r>
              <a:rPr lang="en-US" altLang="zh-CN" sz="3600" baseline="30000" dirty="0"/>
              <a:t>3 </a:t>
            </a:r>
            <a:r>
              <a:rPr lang="zh-CN" altLang="en-US" sz="3600" dirty="0"/>
              <a:t>我非常欢喜，有弟兄到这里来，证实你对真理的忠诚，就是你按着真理而行。 </a:t>
            </a:r>
            <a:r>
              <a:rPr lang="en-US" altLang="zh-CN" sz="3600" baseline="30000" dirty="0"/>
              <a:t>4 </a:t>
            </a:r>
            <a:r>
              <a:rPr lang="zh-CN" altLang="en-US" sz="3600" dirty="0">
                <a:solidFill>
                  <a:srgbClr val="00B0F0"/>
                </a:solidFill>
              </a:rPr>
              <a:t>我听见我的儿女按真理而行，我的欢喜没有比这个更大的</a:t>
            </a:r>
            <a:r>
              <a:rPr lang="zh-CN" altLang="en-US" sz="3600" dirty="0" smtClean="0"/>
              <a:t>。</a:t>
            </a:r>
            <a:endParaRPr lang="en-US" altLang="zh-CN" sz="3600" dirty="0" smtClean="0"/>
          </a:p>
          <a:p>
            <a:endParaRPr lang="zh-CN" altLang="en-US" sz="3600" dirty="0"/>
          </a:p>
          <a:p>
            <a:r>
              <a:rPr lang="en-US" altLang="zh-CN" sz="3600" baseline="30000" dirty="0"/>
              <a:t>13 </a:t>
            </a:r>
            <a:r>
              <a:rPr lang="zh-CN" altLang="en-US" sz="3600" dirty="0"/>
              <a:t>我还有许多事要写给你，却不愿意用笔墨来写给你， </a:t>
            </a:r>
            <a:r>
              <a:rPr lang="en-US" altLang="zh-CN" sz="3600" baseline="30000" dirty="0"/>
              <a:t>14 </a:t>
            </a:r>
            <a:r>
              <a:rPr lang="zh-CN" altLang="en-US" sz="3600" dirty="0"/>
              <a:t>但盼望很快见到你，我们好面对面谈论。 </a:t>
            </a:r>
            <a:r>
              <a:rPr lang="en-US" altLang="zh-CN" sz="3600" baseline="30000" dirty="0"/>
              <a:t>15 </a:t>
            </a:r>
            <a:r>
              <a:rPr lang="zh-CN" altLang="en-US" sz="3600" dirty="0">
                <a:solidFill>
                  <a:srgbClr val="00B0F0"/>
                </a:solidFill>
              </a:rPr>
              <a:t>愿你平安</a:t>
            </a:r>
            <a:r>
              <a:rPr lang="zh-CN" altLang="en-US" sz="3600" dirty="0"/>
              <a:t>！朋友们都向你问安。请你替我按着名字一一向朋友们问安。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6221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22653</TotalTime>
  <Words>3943</Words>
  <Application>Microsoft Office PowerPoint</Application>
  <PresentationFormat>On-screen Show (4:3)</PresentationFormat>
  <Paragraphs>87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5" baseType="lpstr">
      <vt:lpstr>Adobe Kaiti Std R</vt:lpstr>
      <vt:lpstr>Adobe Song Std L</vt:lpstr>
      <vt:lpstr>luxi sans</vt:lpstr>
      <vt:lpstr>MS Mincho</vt:lpstr>
      <vt:lpstr>ＭＳ Ｐゴシック</vt:lpstr>
      <vt:lpstr>宋体</vt:lpstr>
      <vt:lpstr>system-ui</vt:lpstr>
      <vt:lpstr>Arial</vt:lpstr>
      <vt:lpstr>Calibri</vt:lpstr>
      <vt:lpstr>Calibri Light</vt:lpstr>
      <vt:lpstr>Times New Roman</vt:lpstr>
      <vt:lpstr>Office Theme</vt:lpstr>
      <vt:lpstr>第八课　约翰贰书、约翰叁书、犹大书</vt:lpstr>
      <vt:lpstr>一、约翰贰书、叁书的写作背景</vt:lpstr>
      <vt:lpstr>问候、结束的问安</vt:lpstr>
      <vt:lpstr>二、约翰贰书：真理与爱</vt:lpstr>
      <vt:lpstr>爱的解釋</vt:lpstr>
      <vt:lpstr> 爱心并不是盲目的</vt:lpstr>
      <vt:lpstr>保罗的提醒</vt:lpstr>
      <vt:lpstr>三、 约翰叁书：接待中的合作和反对</vt:lpstr>
      <vt:lpstr>问候、结束的问安</vt:lpstr>
      <vt:lpstr>接待巡回传教师的原则</vt:lpstr>
      <vt:lpstr>思考问题</vt:lpstr>
      <vt:lpstr>四、 犹大书（警报器）：驳斥假教师</vt:lpstr>
      <vt:lpstr>警告的严重性</vt:lpstr>
      <vt:lpstr>提醒、鉴戒</vt:lpstr>
      <vt:lpstr>警告和劝勉：不随恶者，但怜恤软弱</vt:lpstr>
      <vt:lpstr>巴克莱指出，两种异端而提出的警告</vt:lpstr>
      <vt:lpstr>巴克莱指出，两种异端而提出的警告</vt:lpstr>
      <vt:lpstr>主要信息</vt:lpstr>
      <vt:lpstr>五、 认识异端</vt:lpstr>
      <vt:lpstr>基督信仰核心的教义</vt:lpstr>
      <vt:lpstr>异端通常有以下几点特性</vt:lpstr>
      <vt:lpstr>以摩门教(耶稣末世圣徒会)、基督教科学会、耶和华见证人会</vt:lpstr>
      <vt:lpstr>思考问题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《诗篇》第132篇结构图表</dc:title>
  <dc:subject/>
  <dc:creator>Deyu Liu</dc:creator>
  <cp:keywords/>
  <dc:description>generated using python-pptx</dc:description>
  <cp:lastModifiedBy>Deyu Liu</cp:lastModifiedBy>
  <cp:revision>409</cp:revision>
  <dcterms:created xsi:type="dcterms:W3CDTF">2013-01-27T09:14:16Z</dcterms:created>
  <dcterms:modified xsi:type="dcterms:W3CDTF">2026-04-12T00:46:12Z</dcterms:modified>
  <cp:category/>
</cp:coreProperties>
</file>